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82" r:id="rId5"/>
    <p:sldId id="257" r:id="rId6"/>
    <p:sldId id="278" r:id="rId7"/>
    <p:sldId id="258" r:id="rId8"/>
    <p:sldId id="259" r:id="rId9"/>
    <p:sldId id="260" r:id="rId10"/>
    <p:sldId id="279" r:id="rId11"/>
    <p:sldId id="262" r:id="rId12"/>
    <p:sldId id="280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5715000" type="screen16x1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744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616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026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68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7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89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50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58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87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126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330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898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8D0C-25E2-49A6-87E2-399537F42113}" type="datetimeFigureOut">
              <a:rPr lang="sk-SK" smtClean="0"/>
              <a:t>20. 6. 2016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7D33B-BA9E-4569-A4CE-347CF90BBC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67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SLOVAK POLICIES IN SPORT TALENT SUPPORT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chemeClr val="bg1"/>
                </a:solidFill>
              </a:rPr>
              <a:t>Jaromír </a:t>
            </a:r>
            <a:r>
              <a:rPr lang="sk-SK" sz="2000" dirty="0" err="1" smtClean="0">
                <a:solidFill>
                  <a:schemeClr val="bg1"/>
                </a:solidFill>
              </a:rPr>
              <a:t>Šimonek</a:t>
            </a:r>
            <a:endParaRPr lang="sk-SK" sz="2000" dirty="0" smtClean="0">
              <a:solidFill>
                <a:schemeClr val="bg1"/>
              </a:solidFill>
            </a:endParaRPr>
          </a:p>
          <a:p>
            <a:r>
              <a:rPr lang="sk-SK" sz="1200" dirty="0" smtClean="0">
                <a:solidFill>
                  <a:schemeClr val="bg1"/>
                </a:solidFill>
              </a:rPr>
              <a:t>CPU Nitra, Slovakia</a:t>
            </a:r>
            <a:endParaRPr lang="sk-SK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504056"/>
          </a:xfrm>
        </p:spPr>
        <p:txBody>
          <a:bodyPr>
            <a:no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§ 33 - </a:t>
            </a:r>
            <a:r>
              <a:rPr lang="sk-SK" sz="3600" cap="all" dirty="0" err="1">
                <a:solidFill>
                  <a:schemeClr val="bg1"/>
                </a:solidFill>
              </a:rPr>
              <a:t>Basic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obligations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of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sport</a:t>
            </a:r>
            <a:r>
              <a:rPr lang="sk-SK" sz="3600" cap="all" dirty="0">
                <a:solidFill>
                  <a:schemeClr val="bg1"/>
                </a:solidFill>
              </a:rPr>
              <a:t> organ.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119845"/>
          </a:xfrm>
        </p:spPr>
        <p:txBody>
          <a:bodyPr/>
          <a:lstStyle/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d) to </a:t>
            </a:r>
            <a:r>
              <a:rPr lang="sk-SK" sz="2400" dirty="0" err="1">
                <a:solidFill>
                  <a:schemeClr val="bg1"/>
                </a:solidFill>
              </a:rPr>
              <a:t>allow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for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participation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representative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in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representation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e) to </a:t>
            </a:r>
            <a:r>
              <a:rPr lang="sk-SK" sz="2400" dirty="0" err="1">
                <a:solidFill>
                  <a:schemeClr val="bg1"/>
                </a:solidFill>
              </a:rPr>
              <a:t>ensure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health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care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  <a:r>
              <a:rPr lang="sk-SK" sz="2400" b="1" dirty="0" err="1">
                <a:solidFill>
                  <a:schemeClr val="bg1"/>
                </a:solidFill>
              </a:rPr>
              <a:t>regeneration</a:t>
            </a:r>
            <a:r>
              <a:rPr lang="sk-SK" sz="2400" dirty="0">
                <a:solidFill>
                  <a:schemeClr val="bg1"/>
                </a:solidFill>
              </a:rPr>
              <a:t> and </a:t>
            </a:r>
            <a:r>
              <a:rPr lang="sk-SK" sz="2400" b="1" dirty="0">
                <a:solidFill>
                  <a:schemeClr val="bg1"/>
                </a:solidFill>
              </a:rPr>
              <a:t>rest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rgbClr val="FF0000"/>
                </a:solidFill>
              </a:rPr>
              <a:t>f)</a:t>
            </a:r>
            <a:r>
              <a:rPr lang="sk-SK" sz="2400" dirty="0"/>
              <a:t> </a:t>
            </a:r>
            <a:r>
              <a:rPr lang="sk-SK" sz="2400" dirty="0">
                <a:solidFill>
                  <a:srgbClr val="FF0000"/>
                </a:solidFill>
              </a:rPr>
              <a:t>to </a:t>
            </a:r>
            <a:r>
              <a:rPr lang="sk-SK" sz="2400" dirty="0" err="1">
                <a:solidFill>
                  <a:srgbClr val="FF0000"/>
                </a:solidFill>
              </a:rPr>
              <a:t>allow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athlete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for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preparation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for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the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job</a:t>
            </a:r>
            <a:r>
              <a:rPr lang="sk-SK" sz="2400" dirty="0">
                <a:solidFill>
                  <a:srgbClr val="FF0000"/>
                </a:solidFill>
              </a:rPr>
              <a:t>, </a:t>
            </a:r>
            <a:r>
              <a:rPr lang="sk-SK" sz="2400" dirty="0" err="1">
                <a:solidFill>
                  <a:srgbClr val="FF0000"/>
                </a:solidFill>
              </a:rPr>
              <a:t>if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athlete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is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pupil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secondary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school</a:t>
            </a:r>
            <a:r>
              <a:rPr lang="sk-SK" sz="2400" dirty="0">
                <a:solidFill>
                  <a:srgbClr val="FF0000"/>
                </a:solidFill>
              </a:rPr>
              <a:t> or </a:t>
            </a:r>
            <a:r>
              <a:rPr lang="sk-SK" sz="2400" dirty="0" err="1">
                <a:solidFill>
                  <a:srgbClr val="FF0000"/>
                </a:solidFill>
              </a:rPr>
              <a:t>at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university</a:t>
            </a:r>
            <a:r>
              <a:rPr lang="sk-SK" sz="2400" b="1" dirty="0">
                <a:solidFill>
                  <a:srgbClr val="FF0000"/>
                </a:solidFill>
              </a:rPr>
              <a:t>.</a:t>
            </a:r>
            <a:endParaRPr lang="sk-SK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9243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§ </a:t>
            </a:r>
            <a:r>
              <a:rPr lang="sk-SK" sz="3600" dirty="0" smtClean="0">
                <a:solidFill>
                  <a:schemeClr val="bg1"/>
                </a:solidFill>
              </a:rPr>
              <a:t>48 - </a:t>
            </a:r>
            <a:r>
              <a:rPr lang="sk-SK" sz="3600" cap="all" dirty="0" err="1" smtClean="0">
                <a:solidFill>
                  <a:schemeClr val="bg1"/>
                </a:solidFill>
              </a:rPr>
              <a:t>Contract</a:t>
            </a:r>
            <a:r>
              <a:rPr lang="sk-SK" sz="3600" cap="all" dirty="0" smtClean="0">
                <a:solidFill>
                  <a:schemeClr val="bg1"/>
                </a:solidFill>
              </a:rPr>
              <a:t> </a:t>
            </a:r>
            <a:r>
              <a:rPr lang="sk-SK" sz="3600" cap="all" dirty="0">
                <a:solidFill>
                  <a:schemeClr val="bg1"/>
                </a:solidFill>
              </a:rPr>
              <a:t>on </a:t>
            </a:r>
            <a:r>
              <a:rPr lang="sk-SK" sz="3600" cap="all" dirty="0" err="1">
                <a:solidFill>
                  <a:schemeClr val="bg1"/>
                </a:solidFill>
              </a:rPr>
              <a:t>the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preparation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of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talented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athlete</a:t>
            </a:r>
            <a:endParaRPr lang="sk-SK" sz="3600" cap="all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9349"/>
            <a:ext cx="8229600" cy="33123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2800" dirty="0" smtClean="0">
                <a:solidFill>
                  <a:schemeClr val="bg1"/>
                </a:solidFill>
              </a:rPr>
              <a:t>(1)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contract</a:t>
            </a:r>
            <a:r>
              <a:rPr lang="sk-SK" sz="2800" dirty="0">
                <a:solidFill>
                  <a:schemeClr val="bg1"/>
                </a:solidFill>
              </a:rPr>
              <a:t> on </a:t>
            </a:r>
            <a:r>
              <a:rPr lang="sk-SK" sz="2800" dirty="0" err="1">
                <a:solidFill>
                  <a:schemeClr val="bg1"/>
                </a:solidFill>
              </a:rPr>
              <a:t>preparation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of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talented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athlete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must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include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also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obligation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of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sport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organization</a:t>
            </a:r>
            <a:r>
              <a:rPr lang="sk-SK" sz="2800" dirty="0">
                <a:solidFill>
                  <a:schemeClr val="bg1"/>
                </a:solidFill>
              </a:rPr>
              <a:t> to:</a:t>
            </a:r>
          </a:p>
          <a:p>
            <a:r>
              <a:rPr lang="sk-SK" sz="2800" dirty="0">
                <a:solidFill>
                  <a:schemeClr val="bg1"/>
                </a:solidFill>
              </a:rPr>
              <a:t>a) </a:t>
            </a:r>
            <a:r>
              <a:rPr lang="sk-SK" sz="2800" b="1" dirty="0" err="1">
                <a:solidFill>
                  <a:schemeClr val="bg1"/>
                </a:solidFill>
              </a:rPr>
              <a:t>cover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err="1">
                <a:solidFill>
                  <a:schemeClr val="bg1"/>
                </a:solidFill>
              </a:rPr>
              <a:t>the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err="1">
                <a:solidFill>
                  <a:schemeClr val="bg1"/>
                </a:solidFill>
              </a:rPr>
              <a:t>expenses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of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preparation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of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talented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athlete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for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performing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sport</a:t>
            </a:r>
            <a:r>
              <a:rPr lang="sk-SK" sz="2800" dirty="0">
                <a:solidFill>
                  <a:schemeClr val="bg1"/>
                </a:solidFill>
              </a:rPr>
              <a:t> in </a:t>
            </a:r>
            <a:r>
              <a:rPr lang="sk-SK" sz="2800" dirty="0" err="1">
                <a:solidFill>
                  <a:schemeClr val="bg1"/>
                </a:solidFill>
              </a:rPr>
              <a:t>the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sport</a:t>
            </a:r>
            <a:r>
              <a:rPr lang="sk-SK" sz="2800" dirty="0">
                <a:solidFill>
                  <a:schemeClr val="bg1"/>
                </a:solidFill>
              </a:rPr>
              <a:t> </a:t>
            </a:r>
            <a:r>
              <a:rPr lang="sk-SK" sz="2800" dirty="0" err="1">
                <a:solidFill>
                  <a:schemeClr val="bg1"/>
                </a:solidFill>
              </a:rPr>
              <a:t>organization</a:t>
            </a:r>
            <a:r>
              <a:rPr lang="sk-SK" sz="2800" dirty="0">
                <a:solidFill>
                  <a:schemeClr val="bg1"/>
                </a:solidFill>
              </a:rPr>
              <a:t>,</a:t>
            </a:r>
          </a:p>
          <a:p>
            <a:r>
              <a:rPr lang="sk-SK" sz="2800" dirty="0" smtClean="0">
                <a:solidFill>
                  <a:schemeClr val="bg1"/>
                </a:solidFill>
              </a:rPr>
              <a:t>b) </a:t>
            </a:r>
            <a:r>
              <a:rPr lang="sk-SK" sz="2800" b="1" dirty="0" err="1">
                <a:solidFill>
                  <a:srgbClr val="FF0000"/>
                </a:solidFill>
              </a:rPr>
              <a:t>respect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the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choice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of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the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talented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athlete</a:t>
            </a:r>
            <a:r>
              <a:rPr lang="sk-SK" sz="2800" b="1" dirty="0">
                <a:solidFill>
                  <a:srgbClr val="FF0000"/>
                </a:solidFill>
              </a:rPr>
              <a:t> in </a:t>
            </a:r>
            <a:r>
              <a:rPr lang="sk-SK" sz="2800" b="1" dirty="0" err="1">
                <a:solidFill>
                  <a:srgbClr val="FF0000"/>
                </a:solidFill>
              </a:rPr>
              <a:t>terms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of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secondary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school</a:t>
            </a:r>
            <a:r>
              <a:rPr lang="sk-SK" sz="2800" b="1" dirty="0">
                <a:solidFill>
                  <a:srgbClr val="FF0000"/>
                </a:solidFill>
              </a:rPr>
              <a:t> or </a:t>
            </a:r>
            <a:r>
              <a:rPr lang="sk-SK" sz="2800" b="1" dirty="0" err="1">
                <a:solidFill>
                  <a:srgbClr val="FF0000"/>
                </a:solidFill>
              </a:rPr>
              <a:t>higher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educational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institution</a:t>
            </a:r>
            <a:r>
              <a:rPr lang="sk-SK" sz="2800" b="1" dirty="0">
                <a:solidFill>
                  <a:srgbClr val="FF0000"/>
                </a:solidFill>
              </a:rPr>
              <a:t> and </a:t>
            </a:r>
            <a:r>
              <a:rPr lang="sk-SK" sz="2800" b="1" dirty="0" err="1">
                <a:solidFill>
                  <a:srgbClr val="FF0000"/>
                </a:solidFill>
              </a:rPr>
              <a:t>for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the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preparation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for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the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job</a:t>
            </a:r>
            <a:r>
              <a:rPr lang="sk-SK" sz="2800" dirty="0">
                <a:solidFill>
                  <a:srgbClr val="FF0000"/>
                </a:solidFill>
              </a:rPr>
              <a:t>,</a:t>
            </a:r>
          </a:p>
          <a:p>
            <a:r>
              <a:rPr lang="sk-SK" sz="2800" dirty="0" smtClean="0">
                <a:solidFill>
                  <a:schemeClr val="bg1"/>
                </a:solidFill>
              </a:rPr>
              <a:t>c) </a:t>
            </a:r>
            <a:r>
              <a:rPr lang="sk-SK" sz="2800" b="1" dirty="0" err="1">
                <a:solidFill>
                  <a:srgbClr val="FF0000"/>
                </a:solidFill>
              </a:rPr>
              <a:t>organize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sport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preparation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smtClean="0">
                <a:solidFill>
                  <a:srgbClr val="FF0000"/>
                </a:solidFill>
              </a:rPr>
              <a:t>so </a:t>
            </a:r>
            <a:r>
              <a:rPr lang="sk-SK" sz="2800" b="1" dirty="0" err="1">
                <a:solidFill>
                  <a:srgbClr val="FF0000"/>
                </a:solidFill>
              </a:rPr>
              <a:t>that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 smtClean="0">
                <a:solidFill>
                  <a:srgbClr val="FF0000"/>
                </a:solidFill>
              </a:rPr>
              <a:t>educational</a:t>
            </a:r>
            <a:r>
              <a:rPr lang="sk-SK" sz="2800" b="1" dirty="0" smtClean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process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 err="1">
                <a:solidFill>
                  <a:srgbClr val="FF0000"/>
                </a:solidFill>
              </a:rPr>
              <a:t>of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 err="1">
                <a:solidFill>
                  <a:srgbClr val="FF0000"/>
                </a:solidFill>
              </a:rPr>
              <a:t>the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 err="1">
                <a:solidFill>
                  <a:srgbClr val="FF0000"/>
                </a:solidFill>
              </a:rPr>
              <a:t>talented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 err="1">
                <a:solidFill>
                  <a:srgbClr val="FF0000"/>
                </a:solidFill>
              </a:rPr>
              <a:t>athlete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was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 smtClean="0">
                <a:solidFill>
                  <a:srgbClr val="FF0000"/>
                </a:solidFill>
              </a:rPr>
              <a:t>ensured</a:t>
            </a:r>
            <a:r>
              <a:rPr lang="sk-SK" sz="2800" b="1" dirty="0">
                <a:solidFill>
                  <a:srgbClr val="FF0000"/>
                </a:solidFill>
              </a:rPr>
              <a:t>.</a:t>
            </a:r>
            <a:endParaRPr lang="sk-SK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96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9188"/>
            <a:ext cx="8229600" cy="72008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</a:rPr>
              <a:t>PUBLIC NOTICE No. 110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119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 err="1" smtClean="0">
                <a:solidFill>
                  <a:srgbClr val="FF0000"/>
                </a:solidFill>
              </a:rPr>
              <a:t>Requirements</a:t>
            </a:r>
            <a:r>
              <a:rPr lang="sk-SK" sz="2800" dirty="0" smtClean="0">
                <a:solidFill>
                  <a:schemeClr val="bg1"/>
                </a:solidFill>
              </a:rPr>
              <a:t> on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professional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skills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necessary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for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the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performance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of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the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activity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of</a:t>
            </a:r>
            <a:r>
              <a:rPr lang="sk-SK" sz="2800" dirty="0" smtClean="0">
                <a:solidFill>
                  <a:srgbClr val="FF0000"/>
                </a:solidFill>
              </a:rPr>
              <a:t> a </a:t>
            </a:r>
            <a:r>
              <a:rPr lang="sk-SK" sz="2800" u="sng" dirty="0" smtClean="0">
                <a:solidFill>
                  <a:srgbClr val="FF0000"/>
                </a:solidFill>
              </a:rPr>
              <a:t>coach </a:t>
            </a:r>
            <a:r>
              <a:rPr lang="sk-SK" sz="2800" u="sng" dirty="0" err="1" smtClean="0">
                <a:solidFill>
                  <a:srgbClr val="FF0000"/>
                </a:solidFill>
              </a:rPr>
              <a:t>of</a:t>
            </a:r>
            <a:r>
              <a:rPr lang="sk-SK" sz="2800" u="sng" dirty="0" smtClean="0">
                <a:solidFill>
                  <a:srgbClr val="FF0000"/>
                </a:solidFill>
              </a:rPr>
              <a:t> 1st and 2nd </a:t>
            </a:r>
            <a:r>
              <a:rPr lang="sk-SK" sz="2800" u="sng" dirty="0" err="1">
                <a:solidFill>
                  <a:srgbClr val="FF0000"/>
                </a:solidFill>
              </a:rPr>
              <a:t>qualification</a:t>
            </a:r>
            <a:r>
              <a:rPr lang="sk-SK" sz="2800" u="sng" dirty="0">
                <a:solidFill>
                  <a:srgbClr val="FF0000"/>
                </a:solidFill>
              </a:rPr>
              <a:t> </a:t>
            </a:r>
            <a:r>
              <a:rPr lang="sk-SK" sz="2800" u="sng" dirty="0" err="1" smtClean="0">
                <a:solidFill>
                  <a:srgbClr val="FF0000"/>
                </a:solidFill>
              </a:rPr>
              <a:t>degree</a:t>
            </a:r>
            <a:r>
              <a:rPr lang="sk-SK" sz="2800" dirty="0" smtClean="0">
                <a:solidFill>
                  <a:srgbClr val="FF0000"/>
                </a:solidFill>
              </a:rPr>
              <a:t> (3rd and 4th in </a:t>
            </a:r>
            <a:r>
              <a:rPr lang="sk-SK" sz="2800" dirty="0" err="1" smtClean="0">
                <a:solidFill>
                  <a:srgbClr val="FF0000"/>
                </a:solidFill>
              </a:rPr>
              <a:t>European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qualification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</a:rPr>
              <a:t>framework</a:t>
            </a:r>
            <a:r>
              <a:rPr lang="sk-SK" sz="2800" dirty="0" smtClean="0">
                <a:solidFill>
                  <a:srgbClr val="FF0000"/>
                </a:solidFill>
              </a:rPr>
              <a:t>):</a:t>
            </a:r>
          </a:p>
          <a:p>
            <a:pPr>
              <a:buFontTx/>
              <a:buChar char="-"/>
            </a:pPr>
            <a:r>
              <a:rPr lang="sk-SK" sz="2800" dirty="0" err="1">
                <a:solidFill>
                  <a:schemeClr val="bg1"/>
                </a:solidFill>
              </a:rPr>
              <a:t>r</a:t>
            </a:r>
            <a:r>
              <a:rPr lang="sk-SK" sz="2800" dirty="0" err="1" smtClean="0">
                <a:solidFill>
                  <a:schemeClr val="bg1"/>
                </a:solidFill>
              </a:rPr>
              <a:t>eaching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performance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level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specified</a:t>
            </a:r>
            <a:r>
              <a:rPr lang="sk-SK" sz="2800" dirty="0" smtClean="0">
                <a:solidFill>
                  <a:schemeClr val="bg1"/>
                </a:solidFill>
              </a:rPr>
              <a:t> by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sport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union</a:t>
            </a:r>
            <a:r>
              <a:rPr lang="sk-SK" sz="2800" dirty="0" smtClean="0">
                <a:solidFill>
                  <a:schemeClr val="bg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sk-SK" sz="2800" dirty="0" err="1" smtClean="0">
                <a:solidFill>
                  <a:schemeClr val="bg1"/>
                </a:solidFill>
              </a:rPr>
              <a:t>passing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exam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from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general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subjects</a:t>
            </a:r>
            <a:r>
              <a:rPr lang="sk-SK" sz="2800" dirty="0" smtClean="0">
                <a:solidFill>
                  <a:schemeClr val="bg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sk-SK" sz="2800" dirty="0" err="1" smtClean="0">
                <a:solidFill>
                  <a:schemeClr val="bg1"/>
                </a:solidFill>
              </a:rPr>
              <a:t>passing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exam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from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the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special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sport</a:t>
            </a:r>
            <a:r>
              <a:rPr lang="sk-SK" sz="2800" dirty="0" smtClean="0">
                <a:solidFill>
                  <a:schemeClr val="bg1"/>
                </a:solidFill>
              </a:rPr>
              <a:t> </a:t>
            </a:r>
            <a:r>
              <a:rPr lang="sk-SK" sz="2800" dirty="0" err="1" smtClean="0">
                <a:solidFill>
                  <a:schemeClr val="bg1"/>
                </a:solidFill>
              </a:rPr>
              <a:t>subjects</a:t>
            </a:r>
            <a:r>
              <a:rPr lang="sk-SK" sz="2800" dirty="0" smtClean="0">
                <a:solidFill>
                  <a:schemeClr val="bg1"/>
                </a:solidFill>
              </a:rPr>
              <a:t>. </a:t>
            </a:r>
            <a:endParaRPr lang="sk-SK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9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PUBLIC NOTICE No. 51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3284"/>
            <a:ext cx="8229600" cy="4191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>
                <a:solidFill>
                  <a:schemeClr val="bg1"/>
                </a:solidFill>
              </a:rPr>
              <a:t>§ 2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k-SK" sz="2400" b="1" dirty="0" err="1">
                <a:solidFill>
                  <a:srgbClr val="FF0000"/>
                </a:solidFill>
              </a:rPr>
              <a:t>Conditions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for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the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entitlement</a:t>
            </a:r>
            <a:r>
              <a:rPr lang="sk-SK" sz="2400" b="1" dirty="0">
                <a:solidFill>
                  <a:srgbClr val="FF0000"/>
                </a:solidFill>
              </a:rPr>
              <a:t> to </a:t>
            </a:r>
          </a:p>
          <a:p>
            <a:pPr marL="0" indent="0" algn="ctr">
              <a:buNone/>
            </a:pPr>
            <a:r>
              <a:rPr lang="sk-SK" sz="2400" b="1" dirty="0">
                <a:solidFill>
                  <a:srgbClr val="FF0000"/>
                </a:solidFill>
              </a:rPr>
              <a:t>a </a:t>
            </a:r>
            <a:r>
              <a:rPr lang="sk-SK" sz="2400" b="1" dirty="0" err="1">
                <a:solidFill>
                  <a:srgbClr val="FF0000"/>
                </a:solidFill>
              </a:rPr>
              <a:t>social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benefit</a:t>
            </a:r>
            <a:endParaRPr lang="sk-SK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chemeClr val="bg1"/>
                </a:solidFill>
              </a:rPr>
              <a:t>(1)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entitlement</a:t>
            </a:r>
            <a:r>
              <a:rPr lang="sk-SK" sz="2400" b="1" dirty="0">
                <a:solidFill>
                  <a:schemeClr val="bg1"/>
                </a:solidFill>
              </a:rPr>
              <a:t> to a </a:t>
            </a:r>
            <a:r>
              <a:rPr lang="sk-SK" sz="2400" b="1" dirty="0" err="1">
                <a:solidFill>
                  <a:schemeClr val="bg1"/>
                </a:solidFill>
              </a:rPr>
              <a:t>social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benefit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applies</a:t>
            </a:r>
            <a:r>
              <a:rPr lang="sk-SK" sz="2400" b="1" dirty="0">
                <a:solidFill>
                  <a:schemeClr val="bg1"/>
                </a:solidFill>
              </a:rPr>
              <a:t> to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natural</a:t>
            </a:r>
            <a:r>
              <a:rPr lang="sk-SK" sz="2400" b="1" dirty="0">
                <a:solidFill>
                  <a:schemeClr val="bg1"/>
                </a:solidFill>
              </a:rPr>
              <a:t> person, </a:t>
            </a:r>
            <a:r>
              <a:rPr lang="sk-SK" sz="2400" b="1" dirty="0" err="1">
                <a:solidFill>
                  <a:schemeClr val="bg1"/>
                </a:solidFill>
              </a:rPr>
              <a:t>who</a:t>
            </a:r>
            <a:r>
              <a:rPr lang="sk-SK" sz="2400" b="1" dirty="0">
                <a:solidFill>
                  <a:schemeClr val="bg1"/>
                </a:solidFill>
              </a:rPr>
              <a:t>: 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chemeClr val="bg1"/>
                </a:solidFill>
              </a:rPr>
              <a:t>a) </a:t>
            </a:r>
            <a:r>
              <a:rPr lang="sk-SK" sz="2400" b="1" dirty="0" err="1">
                <a:solidFill>
                  <a:schemeClr val="bg1"/>
                </a:solidFill>
              </a:rPr>
              <a:t>won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as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sport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representative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of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SR: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   - </a:t>
            </a:r>
            <a:r>
              <a:rPr lang="sk-SK" sz="2400" dirty="0" err="1" smtClean="0">
                <a:solidFill>
                  <a:schemeClr val="bg1"/>
                </a:solidFill>
              </a:rPr>
              <a:t>gold</a:t>
            </a:r>
            <a:r>
              <a:rPr lang="sk-SK" sz="2400" dirty="0" smtClean="0">
                <a:solidFill>
                  <a:schemeClr val="bg1"/>
                </a:solidFill>
              </a:rPr>
              <a:t>, </a:t>
            </a:r>
            <a:r>
              <a:rPr lang="sk-SK" sz="2400" dirty="0" err="1">
                <a:solidFill>
                  <a:schemeClr val="bg1"/>
                </a:solidFill>
              </a:rPr>
              <a:t>silver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smtClean="0">
                <a:solidFill>
                  <a:schemeClr val="bg1"/>
                </a:solidFill>
              </a:rPr>
              <a:t>or </a:t>
            </a:r>
            <a:r>
              <a:rPr lang="sk-SK" sz="2400" dirty="0">
                <a:solidFill>
                  <a:schemeClr val="bg1"/>
                </a:solidFill>
              </a:rPr>
              <a:t>bronze </a:t>
            </a:r>
            <a:r>
              <a:rPr lang="sk-SK" sz="2400" dirty="0" err="1">
                <a:solidFill>
                  <a:schemeClr val="bg1"/>
                </a:solidFill>
              </a:rPr>
              <a:t>medal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 smtClean="0">
                <a:solidFill>
                  <a:schemeClr val="bg1"/>
                </a:solidFill>
              </a:rPr>
              <a:t>at</a:t>
            </a:r>
            <a:r>
              <a:rPr lang="sk-SK" sz="2400" b="1" dirty="0" smtClean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Olympic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games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  <a:r>
              <a:rPr lang="sk-SK" sz="2400" b="1" dirty="0" err="1">
                <a:solidFill>
                  <a:schemeClr val="bg1"/>
                </a:solidFill>
              </a:rPr>
              <a:t>Paralympic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games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dirty="0">
                <a:solidFill>
                  <a:schemeClr val="bg1"/>
                </a:solidFill>
              </a:rPr>
              <a:t>or </a:t>
            </a:r>
            <a:r>
              <a:rPr lang="sk-SK" sz="2400" b="1" dirty="0" err="1">
                <a:solidFill>
                  <a:schemeClr val="bg1"/>
                </a:solidFill>
              </a:rPr>
              <a:t>Deaflympic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games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3244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PUBLIC NOTICE No. 51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3284"/>
            <a:ext cx="8229600" cy="419185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sz="2400" dirty="0" err="1" smtClean="0">
                <a:solidFill>
                  <a:schemeClr val="bg1"/>
                </a:solidFill>
              </a:rPr>
              <a:t>gold</a:t>
            </a:r>
            <a:r>
              <a:rPr lang="sk-SK" sz="2400" dirty="0" smtClean="0">
                <a:solidFill>
                  <a:schemeClr val="bg1"/>
                </a:solidFill>
              </a:rPr>
              <a:t>, </a:t>
            </a:r>
            <a:r>
              <a:rPr lang="sk-SK" sz="2400" dirty="0" err="1">
                <a:solidFill>
                  <a:schemeClr val="bg1"/>
                </a:solidFill>
              </a:rPr>
              <a:t>silver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smtClean="0">
                <a:solidFill>
                  <a:schemeClr val="bg1"/>
                </a:solidFill>
              </a:rPr>
              <a:t>or </a:t>
            </a:r>
            <a:r>
              <a:rPr lang="sk-SK" sz="2400" dirty="0">
                <a:solidFill>
                  <a:schemeClr val="bg1"/>
                </a:solidFill>
              </a:rPr>
              <a:t>bronze </a:t>
            </a:r>
            <a:r>
              <a:rPr lang="sk-SK" sz="2400" dirty="0" err="1">
                <a:solidFill>
                  <a:schemeClr val="bg1"/>
                </a:solidFill>
              </a:rPr>
              <a:t>medal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at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World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 smtClean="0">
                <a:solidFill>
                  <a:schemeClr val="bg1"/>
                </a:solidFill>
              </a:rPr>
              <a:t>championships</a:t>
            </a:r>
            <a:r>
              <a:rPr lang="sk-SK" sz="2400" dirty="0">
                <a:solidFill>
                  <a:schemeClr val="bg1"/>
                </a:solidFill>
              </a:rPr>
              <a:t>, or </a:t>
            </a:r>
            <a:endParaRPr lang="sk-SK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sz="2400" dirty="0" err="1" smtClean="0">
                <a:solidFill>
                  <a:schemeClr val="bg1"/>
                </a:solidFill>
              </a:rPr>
              <a:t>gold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medal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at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European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championships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dirty="0">
                <a:solidFill>
                  <a:schemeClr val="bg1"/>
                </a:solidFill>
              </a:rPr>
              <a:t>in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event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listed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in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programme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Olympic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Games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which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were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held</a:t>
            </a:r>
            <a:r>
              <a:rPr lang="sk-SK" sz="2400" dirty="0">
                <a:solidFill>
                  <a:schemeClr val="bg1"/>
                </a:solidFill>
              </a:rPr>
              <a:t> in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calendar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year</a:t>
            </a:r>
            <a:r>
              <a:rPr lang="sk-SK" sz="2400" dirty="0">
                <a:solidFill>
                  <a:schemeClr val="bg1"/>
                </a:solidFill>
              </a:rPr>
              <a:t>, in </a:t>
            </a:r>
            <a:r>
              <a:rPr lang="sk-SK" sz="2400" dirty="0" err="1">
                <a:solidFill>
                  <a:schemeClr val="bg1"/>
                </a:solidFill>
              </a:rPr>
              <a:t>which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 </a:t>
            </a:r>
            <a:r>
              <a:rPr lang="sk-SK" sz="2400" dirty="0" smtClean="0">
                <a:solidFill>
                  <a:schemeClr val="bg1"/>
                </a:solidFill>
              </a:rPr>
              <a:t>WC </a:t>
            </a:r>
            <a:r>
              <a:rPr lang="sk-SK" sz="2400" dirty="0">
                <a:solidFill>
                  <a:schemeClr val="bg1"/>
                </a:solidFill>
              </a:rPr>
              <a:t>or </a:t>
            </a:r>
            <a:r>
              <a:rPr lang="sk-SK" sz="2400" dirty="0" smtClean="0">
                <a:solidFill>
                  <a:schemeClr val="bg1"/>
                </a:solidFill>
              </a:rPr>
              <a:t>EC </a:t>
            </a:r>
            <a:r>
              <a:rPr lang="sk-SK" sz="2400" dirty="0" err="1">
                <a:solidFill>
                  <a:schemeClr val="bg1"/>
                </a:solidFill>
              </a:rPr>
              <a:t>were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organized</a:t>
            </a:r>
            <a:r>
              <a:rPr lang="sk-SK" sz="24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84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576064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</a:rPr>
              <a:t>PUBLIC NOTICE No. 51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9308"/>
            <a:ext cx="8229600" cy="39758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b) </a:t>
            </a:r>
            <a:r>
              <a:rPr lang="sk-SK" sz="2400" dirty="0" err="1">
                <a:solidFill>
                  <a:schemeClr val="bg1"/>
                </a:solidFill>
              </a:rPr>
              <a:t>is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citizen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Slovak </a:t>
            </a:r>
            <a:r>
              <a:rPr lang="sk-SK" sz="2400" dirty="0" err="1">
                <a:solidFill>
                  <a:schemeClr val="bg1"/>
                </a:solidFill>
              </a:rPr>
              <a:t>Republic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c) has </a:t>
            </a:r>
            <a:r>
              <a:rPr lang="sk-SK" sz="2400" dirty="0" err="1">
                <a:solidFill>
                  <a:schemeClr val="bg1"/>
                </a:solidFill>
              </a:rPr>
              <a:t>permanent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address</a:t>
            </a:r>
            <a:r>
              <a:rPr lang="sk-SK" sz="2400" dirty="0">
                <a:solidFill>
                  <a:schemeClr val="bg1"/>
                </a:solidFill>
              </a:rPr>
              <a:t> on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territory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SR</a:t>
            </a: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d) </a:t>
            </a:r>
            <a:r>
              <a:rPr lang="sk-SK" sz="2400" dirty="0" err="1">
                <a:solidFill>
                  <a:schemeClr val="bg1"/>
                </a:solidFill>
              </a:rPr>
              <a:t>does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not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receive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similar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benefit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abroad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e) </a:t>
            </a:r>
            <a:r>
              <a:rPr lang="sk-SK" sz="2400" dirty="0" err="1">
                <a:solidFill>
                  <a:schemeClr val="bg1"/>
                </a:solidFill>
              </a:rPr>
              <a:t>reached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the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retiring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age</a:t>
            </a:r>
            <a:r>
              <a:rPr lang="sk-SK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3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9188"/>
            <a:ext cx="8229600" cy="720080"/>
          </a:xfrm>
        </p:spPr>
        <p:txBody>
          <a:bodyPr>
            <a:normAutofit/>
          </a:bodyPr>
          <a:lstStyle/>
          <a:p>
            <a:r>
              <a:rPr lang="sk-SK" sz="2800" b="1" dirty="0" err="1">
                <a:solidFill>
                  <a:schemeClr val="bg1"/>
                </a:solidFill>
              </a:rPr>
              <a:t>Meeting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err="1">
                <a:solidFill>
                  <a:schemeClr val="bg1"/>
                </a:solidFill>
              </a:rPr>
              <a:t>of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err="1">
                <a:solidFill>
                  <a:schemeClr val="bg1"/>
                </a:solidFill>
              </a:rPr>
              <a:t>sport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err="1">
                <a:solidFill>
                  <a:schemeClr val="bg1"/>
                </a:solidFill>
              </a:rPr>
              <a:t>organizations</a:t>
            </a:r>
            <a:r>
              <a:rPr lang="sk-SK" sz="2800" b="1" dirty="0">
                <a:solidFill>
                  <a:schemeClr val="bg1"/>
                </a:solidFill>
              </a:rPr>
              <a:t> </a:t>
            </a:r>
            <a:r>
              <a:rPr lang="sk-SK" sz="2800" b="1" dirty="0" smtClean="0">
                <a:solidFill>
                  <a:schemeClr val="bg1"/>
                </a:solidFill>
              </a:rPr>
              <a:t>(Bratislava, </a:t>
            </a:r>
            <a:r>
              <a:rPr lang="sk-SK" sz="2800" b="1" dirty="0" err="1" smtClean="0">
                <a:solidFill>
                  <a:schemeClr val="bg1"/>
                </a:solidFill>
              </a:rPr>
              <a:t>May</a:t>
            </a:r>
            <a:r>
              <a:rPr lang="sk-SK" sz="2800" b="1" dirty="0" smtClean="0">
                <a:solidFill>
                  <a:schemeClr val="bg1"/>
                </a:solidFill>
              </a:rPr>
              <a:t> </a:t>
            </a:r>
            <a:r>
              <a:rPr lang="sk-SK" sz="2800" b="1" dirty="0">
                <a:solidFill>
                  <a:schemeClr val="bg1"/>
                </a:solidFill>
              </a:rPr>
              <a:t>2016)</a:t>
            </a:r>
          </a:p>
        </p:txBody>
      </p:sp>
      <p:pic>
        <p:nvPicPr>
          <p:cNvPr id="4" name="Picture 3" descr="C:\Users\jsimonek\Desktop\Bukurešť 16\Športoví odborníci BL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7300"/>
            <a:ext cx="2070023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2771800" y="985292"/>
            <a:ext cx="54006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8"/>
            <a:r>
              <a:rPr lang="sk-SK" sz="2400" b="1" dirty="0" err="1">
                <a:solidFill>
                  <a:schemeClr val="bg1"/>
                </a:solidFill>
              </a:rPr>
              <a:t>Participants</a:t>
            </a:r>
            <a:r>
              <a:rPr lang="sk-SK" sz="2400" b="1" dirty="0">
                <a:solidFill>
                  <a:schemeClr val="bg1"/>
                </a:solidFill>
              </a:rPr>
              <a:t>:</a:t>
            </a:r>
            <a:r>
              <a:rPr lang="sk-SK" b="1" dirty="0">
                <a:solidFill>
                  <a:schemeClr val="bg1"/>
                </a:solidFill>
              </a:rPr>
              <a:t>   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  <a:r>
              <a:rPr lang="sk-SK" sz="2000" dirty="0" err="1">
                <a:solidFill>
                  <a:schemeClr val="bg1"/>
                </a:solidFill>
              </a:rPr>
              <a:t>Sport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experts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from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sport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unions</a:t>
            </a:r>
            <a:r>
              <a:rPr lang="sk-SK" sz="2000" dirty="0">
                <a:solidFill>
                  <a:schemeClr val="bg1"/>
                </a:solidFill>
              </a:rPr>
              <a:t> and </a:t>
            </a:r>
            <a:r>
              <a:rPr lang="sk-SK" sz="2000" dirty="0" err="1">
                <a:solidFill>
                  <a:schemeClr val="bg1"/>
                </a:solidFill>
              </a:rPr>
              <a:t>clubs</a:t>
            </a:r>
            <a:endParaRPr lang="sk-SK" sz="2000" dirty="0">
              <a:solidFill>
                <a:schemeClr val="bg1"/>
              </a:solidFill>
            </a:endParaRP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  <a:r>
              <a:rPr lang="sk-SK" sz="2000" dirty="0" err="1">
                <a:solidFill>
                  <a:schemeClr val="bg1"/>
                </a:solidFill>
              </a:rPr>
              <a:t>Sport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experts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from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universities</a:t>
            </a:r>
            <a:endParaRPr lang="sk-SK" sz="2000" dirty="0">
              <a:solidFill>
                <a:schemeClr val="bg1"/>
              </a:solidFill>
            </a:endParaRP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  <a:r>
              <a:rPr lang="sk-SK" sz="2000" dirty="0" err="1">
                <a:solidFill>
                  <a:schemeClr val="bg1"/>
                </a:solidFill>
              </a:rPr>
              <a:t>Sportsmen</a:t>
            </a:r>
            <a:endParaRPr lang="sk-SK" sz="2000" dirty="0">
              <a:solidFill>
                <a:schemeClr val="bg1"/>
              </a:solidFill>
            </a:endParaRP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</a:p>
          <a:p>
            <a:pPr marL="0" lvl="8"/>
            <a:r>
              <a:rPr lang="sk-SK" sz="2400" b="1" dirty="0" err="1" smtClean="0">
                <a:solidFill>
                  <a:schemeClr val="bg1"/>
                </a:solidFill>
              </a:rPr>
              <a:t>The</a:t>
            </a:r>
            <a:r>
              <a:rPr lang="sk-SK" sz="2400" b="1" dirty="0" smtClean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aim</a:t>
            </a:r>
            <a:r>
              <a:rPr lang="sk-SK" sz="2400" b="1" dirty="0">
                <a:solidFill>
                  <a:schemeClr val="bg1"/>
                </a:solidFill>
              </a:rPr>
              <a:t>: </a:t>
            </a:r>
            <a:r>
              <a:rPr lang="sk-SK" sz="2000" dirty="0">
                <a:solidFill>
                  <a:schemeClr val="bg1"/>
                </a:solidFill>
              </a:rPr>
              <a:t>to </a:t>
            </a:r>
            <a:r>
              <a:rPr lang="sk-SK" sz="2000" dirty="0" err="1">
                <a:solidFill>
                  <a:schemeClr val="bg1"/>
                </a:solidFill>
              </a:rPr>
              <a:t>discuss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the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issues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of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  <a:r>
              <a:rPr lang="sk-SK" sz="2000" dirty="0" err="1">
                <a:solidFill>
                  <a:schemeClr val="bg1"/>
                </a:solidFill>
              </a:rPr>
              <a:t>education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of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sportsmen</a:t>
            </a:r>
            <a:r>
              <a:rPr lang="sk-SK" sz="2000" dirty="0">
                <a:solidFill>
                  <a:schemeClr val="bg1"/>
                </a:solidFill>
              </a:rPr>
              <a:t> in </a:t>
            </a:r>
            <a:r>
              <a:rPr lang="sk-SK" sz="2000" dirty="0" err="1">
                <a:solidFill>
                  <a:schemeClr val="bg1"/>
                </a:solidFill>
              </a:rPr>
              <a:t>line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with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the</a:t>
            </a:r>
            <a:endParaRPr lang="sk-SK" sz="2000" dirty="0">
              <a:solidFill>
                <a:schemeClr val="bg1"/>
              </a:solidFill>
            </a:endParaRP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new </a:t>
            </a:r>
            <a:r>
              <a:rPr lang="sk-SK" sz="2000" dirty="0" err="1">
                <a:solidFill>
                  <a:schemeClr val="bg1"/>
                </a:solidFill>
              </a:rPr>
              <a:t>Act</a:t>
            </a:r>
            <a:r>
              <a:rPr lang="sk-SK" sz="2000" dirty="0">
                <a:solidFill>
                  <a:schemeClr val="bg1"/>
                </a:solidFill>
              </a:rPr>
              <a:t> on </a:t>
            </a:r>
            <a:r>
              <a:rPr lang="sk-SK" sz="2000" dirty="0" err="1">
                <a:solidFill>
                  <a:schemeClr val="bg1"/>
                </a:solidFill>
              </a:rPr>
              <a:t>Sport</a:t>
            </a:r>
            <a:r>
              <a:rPr lang="sk-SK" sz="2000" dirty="0">
                <a:solidFill>
                  <a:schemeClr val="bg1"/>
                </a:solidFill>
              </a:rPr>
              <a:t>;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- to </a:t>
            </a:r>
            <a:r>
              <a:rPr lang="sk-SK" sz="2000" dirty="0" err="1">
                <a:solidFill>
                  <a:schemeClr val="bg1"/>
                </a:solidFill>
              </a:rPr>
              <a:t>initiate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cooperation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of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sport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unions</a:t>
            </a:r>
            <a:r>
              <a:rPr lang="sk-SK" sz="2000" dirty="0">
                <a:solidFill>
                  <a:schemeClr val="bg1"/>
                </a:solidFill>
              </a:rPr>
              <a:t> and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</a:t>
            </a:r>
            <a:r>
              <a:rPr lang="sk-SK" sz="2000" dirty="0" err="1">
                <a:solidFill>
                  <a:schemeClr val="bg1"/>
                </a:solidFill>
              </a:rPr>
              <a:t>universities</a:t>
            </a:r>
            <a:r>
              <a:rPr lang="sk-SK" sz="2000" dirty="0">
                <a:solidFill>
                  <a:schemeClr val="bg1"/>
                </a:solidFill>
              </a:rPr>
              <a:t>;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- to </a:t>
            </a:r>
            <a:r>
              <a:rPr lang="sk-SK" sz="2000" dirty="0" err="1">
                <a:solidFill>
                  <a:schemeClr val="bg1"/>
                </a:solidFill>
              </a:rPr>
              <a:t>support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the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project</a:t>
            </a:r>
            <a:r>
              <a:rPr lang="sk-SK" sz="2000" dirty="0">
                <a:solidFill>
                  <a:schemeClr val="bg1"/>
                </a:solidFill>
              </a:rPr>
              <a:t> „</a:t>
            </a:r>
            <a:r>
              <a:rPr lang="sk-SK" sz="2000" dirty="0" err="1">
                <a:solidFill>
                  <a:schemeClr val="bg1"/>
                </a:solidFill>
              </a:rPr>
              <a:t>Dual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Career</a:t>
            </a:r>
            <a:r>
              <a:rPr lang="sk-SK" sz="2000" dirty="0">
                <a:solidFill>
                  <a:schemeClr val="bg1"/>
                </a:solidFill>
              </a:rPr>
              <a:t> in S“</a:t>
            </a:r>
          </a:p>
          <a:p>
            <a:pPr marL="0" lvl="8"/>
            <a:r>
              <a:rPr lang="sk-SK" sz="2000" dirty="0">
                <a:solidFill>
                  <a:schemeClr val="bg1"/>
                </a:solidFill>
              </a:rPr>
              <a:t>        - to </a:t>
            </a:r>
            <a:r>
              <a:rPr lang="sk-SK" sz="2000" dirty="0" err="1">
                <a:solidFill>
                  <a:schemeClr val="bg1"/>
                </a:solidFill>
              </a:rPr>
              <a:t>distribute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questionnaires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to</a:t>
            </a:r>
            <a:r>
              <a:rPr lang="sk-SK" sz="2000" dirty="0">
                <a:solidFill>
                  <a:schemeClr val="bg1"/>
                </a:solidFill>
              </a:rPr>
              <a:t> </a:t>
            </a:r>
            <a:r>
              <a:rPr lang="sk-SK" sz="2000" dirty="0" err="1">
                <a:solidFill>
                  <a:schemeClr val="bg1"/>
                </a:solidFill>
              </a:rPr>
              <a:t>partcipants</a:t>
            </a:r>
            <a:endParaRPr lang="sk-SK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188"/>
            <a:ext cx="8229600" cy="648072"/>
          </a:xfrm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chemeClr val="bg1"/>
                </a:solidFill>
              </a:rPr>
              <a:t>COOPERATION WITH SCIENTISTS</a:t>
            </a:r>
          </a:p>
        </p:txBody>
      </p:sp>
      <p:pic>
        <p:nvPicPr>
          <p:cNvPr id="4" name="Picture 2" descr="C:\Users\jsimonek\Desktop\Bukurešť 16\Športoví odborníci_plagát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1316"/>
            <a:ext cx="226314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2843808" y="1201316"/>
            <a:ext cx="53285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bg1"/>
                </a:solidFill>
              </a:rPr>
              <a:t>- </a:t>
            </a:r>
            <a:r>
              <a:rPr lang="sk-SK" sz="2400" dirty="0" err="1">
                <a:solidFill>
                  <a:schemeClr val="bg1"/>
                </a:solidFill>
              </a:rPr>
              <a:t>research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carried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out</a:t>
            </a:r>
            <a:r>
              <a:rPr lang="sk-SK" sz="2400" dirty="0">
                <a:solidFill>
                  <a:schemeClr val="bg1"/>
                </a:solidFill>
              </a:rPr>
              <a:t> in 2015	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>
                <a:solidFill>
                  <a:schemeClr val="bg1"/>
                </a:solidFill>
              </a:rPr>
              <a:t>by </a:t>
            </a:r>
            <a:r>
              <a:rPr lang="sk-SK" sz="2400" b="1" dirty="0">
                <a:solidFill>
                  <a:schemeClr val="bg1"/>
                </a:solidFill>
              </a:rPr>
              <a:t>K. </a:t>
            </a:r>
            <a:r>
              <a:rPr lang="sk-SK" sz="2400" b="1" dirty="0" err="1">
                <a:solidFill>
                  <a:schemeClr val="bg1"/>
                </a:solidFill>
              </a:rPr>
              <a:t>Geraniosova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smtClean="0">
                <a:solidFill>
                  <a:schemeClr val="bg1"/>
                </a:solidFill>
              </a:rPr>
              <a:t>&amp; </a:t>
            </a:r>
            <a:r>
              <a:rPr lang="sk-SK" sz="2400" b="1" dirty="0" err="1" smtClean="0">
                <a:solidFill>
                  <a:schemeClr val="bg1"/>
                </a:solidFill>
              </a:rPr>
              <a:t>Noora</a:t>
            </a:r>
            <a:r>
              <a:rPr lang="sk-SK" sz="2400" b="1" dirty="0" smtClean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Ronkainen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dirty="0">
                <a:solidFill>
                  <a:schemeClr val="bg1"/>
                </a:solidFill>
              </a:rPr>
              <a:t>(</a:t>
            </a:r>
            <a:r>
              <a:rPr lang="sk-SK" sz="2400" dirty="0" err="1">
                <a:solidFill>
                  <a:schemeClr val="bg1"/>
                </a:solidFill>
              </a:rPr>
              <a:t>Denmark</a:t>
            </a:r>
            <a:r>
              <a:rPr lang="sk-SK" sz="2400" dirty="0">
                <a:solidFill>
                  <a:schemeClr val="bg1"/>
                </a:solidFill>
              </a:rPr>
              <a:t>) </a:t>
            </a:r>
          </a:p>
          <a:p>
            <a:r>
              <a:rPr lang="sk-SK" sz="2400" dirty="0" smtClean="0">
                <a:solidFill>
                  <a:schemeClr val="bg1"/>
                </a:solidFill>
              </a:rPr>
              <a:t>      </a:t>
            </a:r>
            <a:r>
              <a:rPr lang="sk-SK" sz="2400" b="1" dirty="0">
                <a:solidFill>
                  <a:schemeClr val="bg1"/>
                </a:solidFill>
              </a:rPr>
              <a:t>„</a:t>
            </a:r>
            <a:r>
              <a:rPr lang="en-US" sz="2400" b="1" dirty="0">
                <a:solidFill>
                  <a:schemeClr val="bg1"/>
                </a:solidFill>
              </a:rPr>
              <a:t>The Experience of Dual </a:t>
            </a:r>
            <a:r>
              <a:rPr lang="en-US" sz="2400" b="1" dirty="0" smtClean="0">
                <a:solidFill>
                  <a:schemeClr val="bg1"/>
                </a:solidFill>
              </a:rPr>
              <a:t>Career</a:t>
            </a:r>
            <a:r>
              <a:rPr lang="sk-SK" sz="2400" b="1" dirty="0" smtClean="0">
                <a:solidFill>
                  <a:schemeClr val="bg1"/>
                </a:solidFill>
              </a:rPr>
              <a:t>             </a:t>
            </a:r>
            <a:r>
              <a:rPr lang="en-US" sz="2400" b="1" dirty="0" smtClean="0">
                <a:solidFill>
                  <a:schemeClr val="bg1"/>
                </a:solidFill>
              </a:rPr>
              <a:t>through Slovak Athletes</a:t>
            </a:r>
            <a:r>
              <a:rPr lang="sk-SK" sz="2400" b="1" dirty="0">
                <a:solidFill>
                  <a:schemeClr val="bg1"/>
                </a:solidFill>
              </a:rPr>
              <a:t>´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Eyes</a:t>
            </a:r>
            <a:r>
              <a:rPr lang="sk-SK" sz="2400" b="1" dirty="0" smtClean="0">
                <a:solidFill>
                  <a:schemeClr val="bg1"/>
                </a:solidFill>
              </a:rPr>
              <a:t>“</a:t>
            </a:r>
            <a:endParaRPr lang="sk-SK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„</a:t>
            </a:r>
            <a:r>
              <a:rPr lang="en-US" sz="3600" dirty="0">
                <a:solidFill>
                  <a:schemeClr val="bg1"/>
                </a:solidFill>
              </a:rPr>
              <a:t>The Experience of Dual Career</a:t>
            </a:r>
            <a:r>
              <a:rPr lang="sk-SK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through Slovak Athletes</a:t>
            </a:r>
            <a:r>
              <a:rPr lang="sk-SK" sz="3600" dirty="0">
                <a:solidFill>
                  <a:schemeClr val="bg1"/>
                </a:solidFill>
              </a:rPr>
              <a:t>´</a:t>
            </a:r>
            <a:r>
              <a:rPr lang="en-US" sz="3600" dirty="0">
                <a:solidFill>
                  <a:schemeClr val="bg1"/>
                </a:solidFill>
              </a:rPr>
              <a:t> Eyes</a:t>
            </a:r>
            <a:r>
              <a:rPr lang="sk-SK" sz="36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sk-SK" sz="2400" b="1" dirty="0" err="1" smtClean="0">
                <a:solidFill>
                  <a:schemeClr val="bg1"/>
                </a:solidFill>
              </a:rPr>
              <a:t>aim</a:t>
            </a:r>
            <a:r>
              <a:rPr lang="sk-SK" sz="2400" b="1" dirty="0" smtClean="0">
                <a:solidFill>
                  <a:schemeClr val="bg1"/>
                </a:solidFill>
              </a:rPr>
              <a:t>: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sk-SK" sz="24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to examine how Slovak athletes </a:t>
            </a:r>
            <a:r>
              <a:rPr lang="en-US" sz="2400" b="1" dirty="0">
                <a:solidFill>
                  <a:schemeClr val="bg1"/>
                </a:solidFill>
              </a:rPr>
              <a:t>experience</a:t>
            </a:r>
            <a:r>
              <a:rPr lang="en-US" sz="2400" dirty="0">
                <a:solidFill>
                  <a:schemeClr val="bg1"/>
                </a:solidFill>
              </a:rPr>
              <a:t> dual </a:t>
            </a:r>
            <a:r>
              <a:rPr lang="en-US" sz="2400" dirty="0" smtClean="0">
                <a:solidFill>
                  <a:schemeClr val="bg1"/>
                </a:solidFill>
              </a:rPr>
              <a:t>career</a:t>
            </a:r>
            <a:r>
              <a:rPr lang="sk-SK" sz="2400" dirty="0" smtClean="0">
                <a:solidFill>
                  <a:schemeClr val="bg1"/>
                </a:solidFill>
              </a:rPr>
              <a:t>,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endParaRPr lang="sk-SK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to gain an understanding of the athletes</a:t>
            </a:r>
            <a:r>
              <a:rPr lang="sk-SK" sz="2400" dirty="0">
                <a:solidFill>
                  <a:schemeClr val="bg1"/>
                </a:solidFill>
              </a:rPr>
              <a:t>´</a:t>
            </a:r>
            <a:r>
              <a:rPr lang="en-US" sz="2400" dirty="0">
                <a:solidFill>
                  <a:schemeClr val="bg1"/>
                </a:solidFill>
              </a:rPr>
              <a:t> attitudes towards education as well as </a:t>
            </a:r>
            <a:r>
              <a:rPr lang="en-US" sz="2400" b="1" dirty="0">
                <a:solidFill>
                  <a:schemeClr val="bg1"/>
                </a:solidFill>
              </a:rPr>
              <a:t>perceived difficulties </a:t>
            </a:r>
            <a:r>
              <a:rPr lang="sk-SK" sz="2400" dirty="0">
                <a:solidFill>
                  <a:schemeClr val="bg1"/>
                </a:solidFill>
              </a:rPr>
              <a:t>i</a:t>
            </a:r>
            <a:r>
              <a:rPr lang="en-US" sz="2400" dirty="0">
                <a:solidFill>
                  <a:schemeClr val="bg1"/>
                </a:solidFill>
              </a:rPr>
              <a:t>n pursuing dual career. </a:t>
            </a:r>
            <a:endParaRPr lang="sk-SK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bg1"/>
                </a:solidFill>
              </a:rPr>
              <a:t>5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athletes were interviewed for </a:t>
            </a:r>
            <a:r>
              <a:rPr lang="en-US" sz="2400" dirty="0" err="1" smtClean="0">
                <a:solidFill>
                  <a:schemeClr val="bg1"/>
                </a:solidFill>
              </a:rPr>
              <a:t>appr</a:t>
            </a:r>
            <a:r>
              <a:rPr lang="sk-SK" sz="2400" dirty="0" err="1" smtClean="0">
                <a:solidFill>
                  <a:schemeClr val="bg1"/>
                </a:solidFill>
              </a:rPr>
              <a:t>ox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400" dirty="0">
                <a:solidFill>
                  <a:schemeClr val="bg1"/>
                </a:solidFill>
              </a:rPr>
              <a:t>105</a:t>
            </a:r>
            <a:r>
              <a:rPr lang="sk-SK" sz="2400" dirty="0" smtClean="0">
                <a:solidFill>
                  <a:schemeClr val="bg1"/>
                </a:solidFill>
              </a:rPr>
              <a:t>´.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36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3204"/>
            <a:ext cx="8229600" cy="468394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</a:rPr>
              <a:t>RESULTS OF THE STUDY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3285"/>
            <a:ext cx="8229600" cy="40324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600" b="1" dirty="0" err="1">
                <a:solidFill>
                  <a:schemeClr val="bg1"/>
                </a:solidFill>
              </a:rPr>
              <a:t>The</a:t>
            </a:r>
            <a:r>
              <a:rPr lang="sk-SK" sz="2600" b="1" dirty="0">
                <a:solidFill>
                  <a:schemeClr val="bg1"/>
                </a:solidFill>
              </a:rPr>
              <a:t> </a:t>
            </a:r>
            <a:r>
              <a:rPr lang="sk-SK" sz="2600" b="1" dirty="0" err="1" smtClean="0">
                <a:solidFill>
                  <a:schemeClr val="bg1"/>
                </a:solidFill>
              </a:rPr>
              <a:t>student-athletes</a:t>
            </a:r>
            <a:r>
              <a:rPr lang="sk-SK" sz="2600" b="1" smtClean="0">
                <a:solidFill>
                  <a:schemeClr val="bg1"/>
                </a:solidFill>
              </a:rPr>
              <a:t>:</a:t>
            </a:r>
            <a:endParaRPr lang="sk-SK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600" dirty="0">
                <a:solidFill>
                  <a:schemeClr val="bg1"/>
                </a:solidFill>
              </a:rPr>
              <a:t>- </a:t>
            </a:r>
            <a:r>
              <a:rPr lang="sk-SK" sz="2600" dirty="0" smtClean="0">
                <a:solidFill>
                  <a:schemeClr val="bg1"/>
                </a:solidFill>
              </a:rPr>
              <a:t>  </a:t>
            </a:r>
            <a:r>
              <a:rPr lang="en-US" sz="2600" dirty="0" smtClean="0">
                <a:solidFill>
                  <a:schemeClr val="bg1"/>
                </a:solidFill>
              </a:rPr>
              <a:t>were </a:t>
            </a:r>
            <a:r>
              <a:rPr lang="en-US" sz="2600" dirty="0">
                <a:solidFill>
                  <a:schemeClr val="bg1"/>
                </a:solidFill>
              </a:rPr>
              <a:t>assisted by </a:t>
            </a:r>
            <a:r>
              <a:rPr lang="en-US" sz="2600" b="1" dirty="0">
                <a:solidFill>
                  <a:schemeClr val="bg1"/>
                </a:solidFill>
              </a:rPr>
              <a:t>simple supportive structures</a:t>
            </a:r>
            <a:r>
              <a:rPr lang="sk-SK" sz="2600" dirty="0">
                <a:solidFill>
                  <a:schemeClr val="bg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sk-SK" sz="2600" dirty="0" err="1" smtClean="0">
                <a:solidFill>
                  <a:schemeClr val="bg1"/>
                </a:solidFill>
              </a:rPr>
              <a:t>were</a:t>
            </a:r>
            <a:r>
              <a:rPr lang="sk-SK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provided </a:t>
            </a:r>
            <a:r>
              <a:rPr lang="sk-SK" sz="2600" dirty="0" err="1">
                <a:solidFill>
                  <a:schemeClr val="bg1"/>
                </a:solidFill>
              </a:rPr>
              <a:t>with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flexible arrangements</a:t>
            </a:r>
            <a:r>
              <a:rPr lang="sk-SK" sz="2600" dirty="0" smtClean="0">
                <a:solidFill>
                  <a:schemeClr val="bg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sk-SK" sz="2600" b="1" dirty="0" err="1" smtClean="0">
                <a:solidFill>
                  <a:schemeClr val="bg1"/>
                </a:solidFill>
              </a:rPr>
              <a:t>peers</a:t>
            </a:r>
            <a:r>
              <a:rPr lang="sk-SK" sz="2600" dirty="0" smtClean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played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an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important</a:t>
            </a:r>
            <a:r>
              <a:rPr lang="sk-SK" sz="2600" dirty="0">
                <a:solidFill>
                  <a:schemeClr val="bg1"/>
                </a:solidFill>
              </a:rPr>
              <a:t> role in </a:t>
            </a:r>
            <a:r>
              <a:rPr lang="sk-SK" sz="2600" dirty="0" err="1">
                <a:solidFill>
                  <a:schemeClr val="bg1"/>
                </a:solidFill>
              </a:rPr>
              <a:t>decision-making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concerning</a:t>
            </a:r>
            <a:r>
              <a:rPr lang="sk-SK" sz="2600" dirty="0">
                <a:solidFill>
                  <a:schemeClr val="bg1"/>
                </a:solidFill>
              </a:rPr>
              <a:t> DC,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chemeClr val="bg1"/>
                </a:solidFill>
              </a:rPr>
              <a:t>Deficiences</a:t>
            </a:r>
            <a:r>
              <a:rPr lang="sk-SK" sz="2600" b="1" dirty="0">
                <a:solidFill>
                  <a:schemeClr val="bg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sk-SK" sz="2600" dirty="0">
                <a:solidFill>
                  <a:schemeClr val="bg1"/>
                </a:solidFill>
              </a:rPr>
              <a:t>t</a:t>
            </a:r>
            <a:r>
              <a:rPr lang="en-US" sz="2600" dirty="0">
                <a:solidFill>
                  <a:schemeClr val="bg1"/>
                </a:solidFill>
              </a:rPr>
              <a:t>he </a:t>
            </a:r>
            <a:r>
              <a:rPr lang="en-US" sz="2600" b="1" dirty="0" err="1">
                <a:solidFill>
                  <a:schemeClr val="bg1"/>
                </a:solidFill>
              </a:rPr>
              <a:t>teachersʼ</a:t>
            </a:r>
            <a:r>
              <a:rPr lang="en-US" sz="2600" b="1" dirty="0">
                <a:solidFill>
                  <a:schemeClr val="bg1"/>
                </a:solidFill>
              </a:rPr>
              <a:t> prejudice </a:t>
            </a:r>
            <a:r>
              <a:rPr lang="en-US" sz="2600" dirty="0">
                <a:solidFill>
                  <a:schemeClr val="bg1"/>
                </a:solidFill>
              </a:rPr>
              <a:t>against the athletes based on their athletic role</a:t>
            </a:r>
            <a:r>
              <a:rPr lang="sk-SK" sz="2600" dirty="0">
                <a:solidFill>
                  <a:schemeClr val="bg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en-US" sz="2600" dirty="0">
                <a:solidFill>
                  <a:schemeClr val="bg1"/>
                </a:solidFill>
              </a:rPr>
              <a:t>the </a:t>
            </a:r>
            <a:r>
              <a:rPr lang="en-US" sz="2600" b="1" dirty="0">
                <a:solidFill>
                  <a:schemeClr val="bg1"/>
                </a:solidFill>
              </a:rPr>
              <a:t>lack of dual career structures </a:t>
            </a:r>
            <a:r>
              <a:rPr lang="en-US" sz="2600" dirty="0">
                <a:solidFill>
                  <a:schemeClr val="bg1"/>
                </a:solidFill>
              </a:rPr>
              <a:t>appeared to be significant in dual career support</a:t>
            </a:r>
            <a:endParaRPr lang="sk-SK" sz="26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05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SLOVAK POLICIES IN SPORT TALENT SUPPORT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>
                <a:solidFill>
                  <a:schemeClr val="bg1"/>
                </a:solidFill>
              </a:rPr>
              <a:t>Act</a:t>
            </a:r>
            <a:r>
              <a:rPr lang="sk-SK" dirty="0" smtClean="0">
                <a:solidFill>
                  <a:schemeClr val="bg1"/>
                </a:solidFill>
              </a:rPr>
              <a:t> on </a:t>
            </a:r>
            <a:r>
              <a:rPr lang="sk-SK" dirty="0" err="1" smtClean="0">
                <a:solidFill>
                  <a:schemeClr val="bg1"/>
                </a:solidFill>
              </a:rPr>
              <a:t>Sport</a:t>
            </a:r>
            <a:r>
              <a:rPr lang="sk-SK" dirty="0" smtClean="0">
                <a:solidFill>
                  <a:schemeClr val="bg1"/>
                </a:solidFill>
              </a:rPr>
              <a:t> No</a:t>
            </a:r>
            <a:r>
              <a:rPr lang="sk-SK" dirty="0">
                <a:solidFill>
                  <a:schemeClr val="bg1"/>
                </a:solidFill>
              </a:rPr>
              <a:t>. </a:t>
            </a:r>
            <a:r>
              <a:rPr lang="sk-SK" dirty="0" smtClean="0">
                <a:solidFill>
                  <a:schemeClr val="bg1"/>
                </a:solidFill>
              </a:rPr>
              <a:t>440 (</a:t>
            </a:r>
            <a:r>
              <a:rPr lang="sk-SK" sz="2000" dirty="0" err="1" smtClean="0">
                <a:solidFill>
                  <a:schemeClr val="bg1"/>
                </a:solidFill>
              </a:rPr>
              <a:t>January</a:t>
            </a:r>
            <a:r>
              <a:rPr lang="sk-SK" sz="2000" dirty="0" smtClean="0">
                <a:solidFill>
                  <a:schemeClr val="bg1"/>
                </a:solidFill>
              </a:rPr>
              <a:t> 1, 2016</a:t>
            </a:r>
            <a:r>
              <a:rPr lang="sk-SK" dirty="0" smtClean="0">
                <a:solidFill>
                  <a:schemeClr val="bg1"/>
                </a:solidFill>
              </a:rPr>
              <a:t>)</a:t>
            </a:r>
          </a:p>
          <a:p>
            <a:r>
              <a:rPr lang="sk-SK" dirty="0" err="1">
                <a:solidFill>
                  <a:schemeClr val="bg1"/>
                </a:solidFill>
              </a:rPr>
              <a:t>P</a:t>
            </a:r>
            <a:r>
              <a:rPr lang="sk-SK" dirty="0" err="1" smtClean="0">
                <a:solidFill>
                  <a:schemeClr val="bg1"/>
                </a:solidFill>
              </a:rPr>
              <a:t>ublic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Notice</a:t>
            </a:r>
            <a:r>
              <a:rPr lang="sk-SK" dirty="0" smtClean="0">
                <a:solidFill>
                  <a:schemeClr val="bg1"/>
                </a:solidFill>
              </a:rPr>
              <a:t> No. 110 (</a:t>
            </a:r>
            <a:r>
              <a:rPr lang="sk-SK" sz="2000" dirty="0" err="1" smtClean="0">
                <a:solidFill>
                  <a:schemeClr val="bg1"/>
                </a:solidFill>
              </a:rPr>
              <a:t>February</a:t>
            </a:r>
            <a:r>
              <a:rPr lang="sk-SK" sz="2000" dirty="0" smtClean="0">
                <a:solidFill>
                  <a:schemeClr val="bg1"/>
                </a:solidFill>
              </a:rPr>
              <a:t> 18, 2016</a:t>
            </a:r>
            <a:r>
              <a:rPr lang="sk-SK" dirty="0" smtClean="0">
                <a:solidFill>
                  <a:schemeClr val="bg1"/>
                </a:solidFill>
              </a:rPr>
              <a:t>)</a:t>
            </a:r>
          </a:p>
          <a:p>
            <a:r>
              <a:rPr lang="sk-SK" dirty="0" err="1" smtClean="0">
                <a:solidFill>
                  <a:schemeClr val="bg1"/>
                </a:solidFill>
              </a:rPr>
              <a:t>Public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Notice</a:t>
            </a:r>
            <a:r>
              <a:rPr lang="sk-SK" dirty="0" smtClean="0">
                <a:solidFill>
                  <a:schemeClr val="bg1"/>
                </a:solidFill>
              </a:rPr>
              <a:t> No. 51 (</a:t>
            </a:r>
            <a:r>
              <a:rPr lang="sk-SK" sz="2000" dirty="0" err="1">
                <a:solidFill>
                  <a:schemeClr val="bg1"/>
                </a:solidFill>
              </a:rPr>
              <a:t>January</a:t>
            </a:r>
            <a:r>
              <a:rPr lang="sk-SK" sz="2000" dirty="0">
                <a:solidFill>
                  <a:schemeClr val="bg1"/>
                </a:solidFill>
              </a:rPr>
              <a:t> 1, 2016</a:t>
            </a:r>
            <a:r>
              <a:rPr lang="sk-SK" dirty="0" smtClean="0">
                <a:solidFill>
                  <a:schemeClr val="bg1"/>
                </a:solidFill>
              </a:rPr>
              <a:t>)</a:t>
            </a:r>
          </a:p>
          <a:p>
            <a:endParaRPr lang="sk-SK" dirty="0">
              <a:solidFill>
                <a:schemeClr val="bg1"/>
              </a:solidFill>
            </a:endParaRPr>
          </a:p>
          <a:p>
            <a:r>
              <a:rPr lang="sk-SK" dirty="0" err="1" smtClean="0">
                <a:solidFill>
                  <a:schemeClr val="bg1"/>
                </a:solidFill>
              </a:rPr>
              <a:t>Cooperation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with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sportsmen</a:t>
            </a:r>
            <a:r>
              <a:rPr lang="sk-SK" dirty="0" smtClean="0">
                <a:solidFill>
                  <a:schemeClr val="bg1"/>
                </a:solidFill>
              </a:rPr>
              <a:t> &amp; </a:t>
            </a:r>
            <a:r>
              <a:rPr lang="sk-SK" dirty="0" err="1" smtClean="0">
                <a:solidFill>
                  <a:schemeClr val="bg1"/>
                </a:solidFill>
              </a:rPr>
              <a:t>scientists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sk-SK" dirty="0" err="1" smtClean="0">
                <a:solidFill>
                  <a:schemeClr val="bg1"/>
                </a:solidFill>
              </a:rPr>
              <a:t>Meeting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of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sport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organizations</a:t>
            </a:r>
            <a:r>
              <a:rPr lang="sk-SK" dirty="0">
                <a:solidFill>
                  <a:schemeClr val="bg1"/>
                </a:solidFill>
              </a:rPr>
              <a:t> (</a:t>
            </a:r>
            <a:r>
              <a:rPr lang="sk-SK" sz="2000" dirty="0" err="1">
                <a:solidFill>
                  <a:schemeClr val="bg1"/>
                </a:solidFill>
              </a:rPr>
              <a:t>May</a:t>
            </a:r>
            <a:r>
              <a:rPr lang="sk-SK" sz="2000" dirty="0">
                <a:solidFill>
                  <a:schemeClr val="bg1"/>
                </a:solidFill>
              </a:rPr>
              <a:t> 2016</a:t>
            </a:r>
            <a:r>
              <a:rPr lang="sk-SK" dirty="0">
                <a:solidFill>
                  <a:schemeClr val="bg1"/>
                </a:solidFill>
              </a:rPr>
              <a:t>)</a:t>
            </a:r>
          </a:p>
          <a:p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5828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396386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</a:rPr>
              <a:t>RESULTS OF THE STUDY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11984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1" dirty="0">
                <a:solidFill>
                  <a:schemeClr val="bg1"/>
                </a:solidFill>
              </a:rPr>
              <a:t>negative perception </a:t>
            </a:r>
            <a:r>
              <a:rPr lang="en-US" sz="2400" dirty="0">
                <a:solidFill>
                  <a:schemeClr val="bg1"/>
                </a:solidFill>
              </a:rPr>
              <a:t>of athletes and sport science students by educational representatives.</a:t>
            </a:r>
            <a:endParaRPr lang="sk-SK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sz="2400" dirty="0" err="1">
                <a:solidFill>
                  <a:schemeClr val="bg1"/>
                </a:solidFill>
              </a:rPr>
              <a:t>this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may be </a:t>
            </a:r>
            <a:r>
              <a:rPr lang="en-US" sz="2400" b="1" dirty="0">
                <a:solidFill>
                  <a:schemeClr val="bg1"/>
                </a:solidFill>
              </a:rPr>
              <a:t>a hurdle to be overcome </a:t>
            </a:r>
            <a:r>
              <a:rPr lang="en-US" sz="2400" dirty="0">
                <a:solidFill>
                  <a:schemeClr val="bg1"/>
                </a:solidFill>
              </a:rPr>
              <a:t>in future dual career development.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sk-SK" sz="1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k-SK" sz="1800" dirty="0" smtClean="0">
                <a:solidFill>
                  <a:schemeClr val="bg1"/>
                </a:solidFill>
              </a:rPr>
              <a:t>(</a:t>
            </a:r>
            <a:r>
              <a:rPr lang="en-US" sz="1800" dirty="0">
                <a:solidFill>
                  <a:schemeClr val="bg1"/>
                </a:solidFill>
              </a:rPr>
              <a:t>PHYSICAL CULTURE AND SPORT. STUDIES AND RESEARCH</a:t>
            </a:r>
            <a:r>
              <a:rPr lang="sk-SK" sz="1800" dirty="0">
                <a:solidFill>
                  <a:schemeClr val="bg1"/>
                </a:solidFill>
              </a:rPr>
              <a:t>,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endParaRPr lang="sk-SK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k-SK" sz="1800" dirty="0">
                <a:solidFill>
                  <a:schemeClr val="bg1"/>
                </a:solidFill>
              </a:rPr>
              <a:t>VOLUME LXI, 2015, </a:t>
            </a:r>
            <a:r>
              <a:rPr lang="sk-SK" sz="1800" dirty="0" err="1">
                <a:solidFill>
                  <a:schemeClr val="bg1"/>
                </a:solidFill>
              </a:rPr>
              <a:t>pp</a:t>
            </a:r>
            <a:r>
              <a:rPr lang="sk-SK" sz="1800" dirty="0">
                <a:solidFill>
                  <a:schemeClr val="bg1"/>
                </a:solidFill>
              </a:rPr>
              <a:t>. 53-64)</a:t>
            </a:r>
          </a:p>
          <a:p>
            <a:pPr marL="0" indent="0">
              <a:buNone/>
            </a:pPr>
            <a:r>
              <a:rPr lang="sk-SK" sz="2000" dirty="0" smtClean="0">
                <a:solidFill>
                  <a:schemeClr val="bg1"/>
                </a:solidFill>
              </a:rPr>
              <a:t>https</a:t>
            </a:r>
            <a:r>
              <a:rPr lang="sk-SK" sz="2000" dirty="0">
                <a:solidFill>
                  <a:schemeClr val="bg1"/>
                </a:solidFill>
              </a:rPr>
              <a:t>://</a:t>
            </a:r>
            <a:r>
              <a:rPr lang="sk-SK" sz="2000" dirty="0" smtClean="0">
                <a:solidFill>
                  <a:schemeClr val="bg1"/>
                </a:solidFill>
              </a:rPr>
              <a:t>www.degruyter.com/view/j/pcssr.2015.66.issue-1/pcssr-2015-0005/pcssr-2015-0005.xml</a:t>
            </a:r>
            <a:endParaRPr lang="sk-SK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9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188"/>
            <a:ext cx="8229600" cy="720080"/>
          </a:xfrm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chemeClr val="bg1"/>
                </a:solidFill>
              </a:rPr>
              <a:t>ACT ON SPORT No. 440</a:t>
            </a:r>
            <a:endParaRPr lang="sk-SK" sz="36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66" t="18520" r="34166" b="8931"/>
          <a:stretch/>
        </p:blipFill>
        <p:spPr bwMode="auto">
          <a:xfrm>
            <a:off x="683568" y="697260"/>
            <a:ext cx="720080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85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ACT ON SPORT No. 440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0478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sz="3000" b="1" dirty="0">
                <a:solidFill>
                  <a:schemeClr val="bg1"/>
                </a:solidFill>
              </a:rPr>
              <a:t>SECONDARY SPORT SCHOOL </a:t>
            </a:r>
            <a:r>
              <a:rPr lang="sk-SK" sz="3000" dirty="0" err="1" smtClean="0">
                <a:solidFill>
                  <a:schemeClr val="bg1"/>
                </a:solidFill>
              </a:rPr>
              <a:t>will</a:t>
            </a:r>
            <a:r>
              <a:rPr lang="sk-SK" sz="3000" dirty="0" smtClean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provide</a:t>
            </a:r>
            <a:r>
              <a:rPr lang="sk-SK" sz="3000" dirty="0">
                <a:solidFill>
                  <a:schemeClr val="bg1"/>
                </a:solidFill>
              </a:rPr>
              <a:t>: </a:t>
            </a:r>
            <a:endParaRPr lang="sk-SK" sz="3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sz="1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3000" dirty="0">
                <a:solidFill>
                  <a:schemeClr val="bg1"/>
                </a:solidFill>
              </a:rPr>
              <a:t>a) </a:t>
            </a:r>
            <a:r>
              <a:rPr lang="sk-SK" sz="3000" b="1" dirty="0" err="1">
                <a:solidFill>
                  <a:schemeClr val="bg1"/>
                </a:solidFill>
              </a:rPr>
              <a:t>comprehensive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secondary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education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dirty="0">
                <a:solidFill>
                  <a:schemeClr val="bg1"/>
                </a:solidFill>
              </a:rPr>
              <a:t>(</a:t>
            </a:r>
            <a:r>
              <a:rPr lang="sk-SK" sz="3000" dirty="0" err="1" smtClean="0">
                <a:solidFill>
                  <a:schemeClr val="bg1"/>
                </a:solidFill>
              </a:rPr>
              <a:t>e.g</a:t>
            </a:r>
            <a:r>
              <a:rPr lang="sk-SK" sz="3000" dirty="0" smtClean="0">
                <a:solidFill>
                  <a:schemeClr val="bg1"/>
                </a:solidFill>
              </a:rPr>
              <a:t>. </a:t>
            </a:r>
            <a:r>
              <a:rPr lang="sk-SK" sz="3000" dirty="0" err="1">
                <a:solidFill>
                  <a:schemeClr val="bg1"/>
                </a:solidFill>
              </a:rPr>
              <a:t>servicing</a:t>
            </a:r>
            <a:r>
              <a:rPr lang="sk-SK" sz="3000" dirty="0">
                <a:solidFill>
                  <a:schemeClr val="bg1"/>
                </a:solidFill>
              </a:rPr>
              <a:t> and </a:t>
            </a:r>
            <a:r>
              <a:rPr lang="sk-SK" sz="3000" dirty="0" err="1">
                <a:solidFill>
                  <a:schemeClr val="bg1"/>
                </a:solidFill>
              </a:rPr>
              <a:t>maintenance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of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sport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 smtClean="0">
                <a:solidFill>
                  <a:schemeClr val="bg1"/>
                </a:solidFill>
              </a:rPr>
              <a:t>facilities</a:t>
            </a:r>
            <a:r>
              <a:rPr lang="sk-SK" sz="3000" dirty="0" smtClean="0">
                <a:solidFill>
                  <a:schemeClr val="bg1"/>
                </a:solidFill>
              </a:rPr>
              <a:t>),</a:t>
            </a:r>
            <a:endParaRPr lang="sk-SK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3000" dirty="0">
                <a:solidFill>
                  <a:schemeClr val="bg1"/>
                </a:solidFill>
              </a:rPr>
              <a:t>b) </a:t>
            </a:r>
            <a:r>
              <a:rPr lang="sk-SK" sz="3000" b="1" dirty="0" err="1">
                <a:solidFill>
                  <a:schemeClr val="bg1"/>
                </a:solidFill>
              </a:rPr>
              <a:t>secondary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general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education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dirty="0">
                <a:solidFill>
                  <a:schemeClr val="bg1"/>
                </a:solidFill>
              </a:rPr>
              <a:t>(</a:t>
            </a:r>
            <a:r>
              <a:rPr lang="sk-SK" sz="3000" dirty="0" err="1">
                <a:solidFill>
                  <a:schemeClr val="bg1"/>
                </a:solidFill>
              </a:rPr>
              <a:t>the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current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secondary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grammar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school</a:t>
            </a:r>
            <a:r>
              <a:rPr lang="sk-SK" sz="3000" dirty="0">
                <a:solidFill>
                  <a:schemeClr val="bg1"/>
                </a:solidFill>
              </a:rPr>
              <a:t> – study </a:t>
            </a:r>
            <a:r>
              <a:rPr lang="sk-SK" sz="3000" dirty="0" err="1">
                <a:solidFill>
                  <a:schemeClr val="bg1"/>
                </a:solidFill>
              </a:rPr>
              <a:t>programme</a:t>
            </a:r>
            <a:r>
              <a:rPr lang="sk-SK" sz="3000" dirty="0">
                <a:solidFill>
                  <a:schemeClr val="bg1"/>
                </a:solidFill>
              </a:rPr>
              <a:t> 7902 J 77 – </a:t>
            </a:r>
            <a:r>
              <a:rPr lang="sk-SK" sz="3000" dirty="0" err="1">
                <a:solidFill>
                  <a:schemeClr val="bg1"/>
                </a:solidFill>
              </a:rPr>
              <a:t>sport</a:t>
            </a:r>
            <a:r>
              <a:rPr lang="sk-SK" sz="3000" dirty="0">
                <a:solidFill>
                  <a:schemeClr val="bg1"/>
                </a:solidFill>
              </a:rPr>
              <a:t>),</a:t>
            </a:r>
          </a:p>
          <a:p>
            <a:pPr marL="0" indent="0">
              <a:buNone/>
            </a:pPr>
            <a:r>
              <a:rPr lang="sk-SK" sz="3000" dirty="0">
                <a:solidFill>
                  <a:schemeClr val="bg1"/>
                </a:solidFill>
              </a:rPr>
              <a:t>c) </a:t>
            </a:r>
            <a:r>
              <a:rPr lang="sk-SK" sz="3000" b="1" dirty="0" err="1">
                <a:solidFill>
                  <a:schemeClr val="bg1"/>
                </a:solidFill>
              </a:rPr>
              <a:t>complete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secondary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professional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b="1" dirty="0" err="1">
                <a:solidFill>
                  <a:schemeClr val="bg1"/>
                </a:solidFill>
              </a:rPr>
              <a:t>education</a:t>
            </a:r>
            <a:r>
              <a:rPr lang="sk-SK" sz="3000" b="1" dirty="0">
                <a:solidFill>
                  <a:schemeClr val="bg1"/>
                </a:solidFill>
              </a:rPr>
              <a:t> </a:t>
            </a:r>
            <a:r>
              <a:rPr lang="sk-SK" sz="3000" dirty="0">
                <a:solidFill>
                  <a:schemeClr val="bg1"/>
                </a:solidFill>
              </a:rPr>
              <a:t>(</a:t>
            </a:r>
            <a:r>
              <a:rPr lang="sk-SK" sz="3000" dirty="0" err="1">
                <a:solidFill>
                  <a:schemeClr val="bg1"/>
                </a:solidFill>
              </a:rPr>
              <a:t>e.g</a:t>
            </a:r>
            <a:r>
              <a:rPr lang="sk-SK" sz="3000" dirty="0">
                <a:solidFill>
                  <a:schemeClr val="bg1"/>
                </a:solidFill>
              </a:rPr>
              <a:t>. </a:t>
            </a:r>
            <a:r>
              <a:rPr lang="sk-SK" sz="3000" dirty="0" err="1">
                <a:solidFill>
                  <a:schemeClr val="bg1"/>
                </a:solidFill>
              </a:rPr>
              <a:t>sport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management</a:t>
            </a:r>
            <a:r>
              <a:rPr lang="sk-SK" sz="3000" dirty="0">
                <a:solidFill>
                  <a:schemeClr val="bg1"/>
                </a:solidFill>
              </a:rPr>
              <a:t>, </a:t>
            </a:r>
            <a:r>
              <a:rPr lang="sk-SK" sz="3000" dirty="0" err="1">
                <a:solidFill>
                  <a:schemeClr val="bg1"/>
                </a:solidFill>
              </a:rPr>
              <a:t>sport</a:t>
            </a:r>
            <a:r>
              <a:rPr lang="sk-SK" sz="3000" dirty="0">
                <a:solidFill>
                  <a:schemeClr val="bg1"/>
                </a:solidFill>
              </a:rPr>
              <a:t> </a:t>
            </a:r>
            <a:r>
              <a:rPr lang="sk-SK" sz="3000" dirty="0" err="1">
                <a:solidFill>
                  <a:schemeClr val="bg1"/>
                </a:solidFill>
              </a:rPr>
              <a:t>organizer</a:t>
            </a:r>
            <a:r>
              <a:rPr lang="sk-SK" sz="3000" dirty="0">
                <a:solidFill>
                  <a:schemeClr val="bg1"/>
                </a:solidFill>
              </a:rPr>
              <a:t>, </a:t>
            </a:r>
            <a:r>
              <a:rPr lang="sk-SK" sz="3000" dirty="0" err="1">
                <a:solidFill>
                  <a:schemeClr val="bg1"/>
                </a:solidFill>
              </a:rPr>
              <a:t>sport</a:t>
            </a:r>
            <a:r>
              <a:rPr lang="sk-SK" sz="3000" dirty="0">
                <a:solidFill>
                  <a:schemeClr val="bg1"/>
                </a:solidFill>
              </a:rPr>
              <a:t> expert, </a:t>
            </a:r>
            <a:r>
              <a:rPr lang="sk-SK" sz="3000" dirty="0" err="1">
                <a:solidFill>
                  <a:schemeClr val="bg1"/>
                </a:solidFill>
              </a:rPr>
              <a:t>etc</a:t>
            </a:r>
            <a:r>
              <a:rPr lang="sk-SK" sz="3000" dirty="0">
                <a:solidFill>
                  <a:schemeClr val="bg1"/>
                </a:solidFill>
              </a:rPr>
              <a:t>.).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969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648072"/>
          </a:xfrm>
        </p:spPr>
        <p:txBody>
          <a:bodyPr>
            <a:norm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ACT ON SPORT No. 440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9308"/>
            <a:ext cx="8229600" cy="397582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chemeClr val="bg1"/>
                </a:solidFill>
              </a:rPr>
              <a:t>DEFINITION OF TERMS: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(3) </a:t>
            </a:r>
            <a:r>
              <a:rPr lang="sk-SK" sz="2400" b="1" dirty="0" smtClean="0">
                <a:solidFill>
                  <a:schemeClr val="bg1"/>
                </a:solidFill>
              </a:rPr>
              <a:t>Professional </a:t>
            </a:r>
            <a:r>
              <a:rPr lang="sk-SK" sz="2400" b="1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performs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sport</a:t>
            </a:r>
            <a:r>
              <a:rPr lang="sk-SK" sz="2400" dirty="0" smtClean="0">
                <a:solidFill>
                  <a:schemeClr val="bg1"/>
                </a:solidFill>
              </a:rPr>
              <a:t>...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a) </a:t>
            </a:r>
            <a:r>
              <a:rPr lang="sk-SK" sz="2400" dirty="0" err="1">
                <a:solidFill>
                  <a:schemeClr val="bg1"/>
                </a:solidFill>
              </a:rPr>
              <a:t>based</a:t>
            </a:r>
            <a:r>
              <a:rPr lang="sk-SK" sz="2400" dirty="0">
                <a:solidFill>
                  <a:schemeClr val="bg1"/>
                </a:solidFill>
              </a:rPr>
              <a:t> on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contract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professional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performance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 smtClean="0">
                <a:solidFill>
                  <a:schemeClr val="bg1"/>
                </a:solidFill>
              </a:rPr>
              <a:t>b</a:t>
            </a:r>
            <a:r>
              <a:rPr lang="sk-SK" sz="2400" dirty="0">
                <a:solidFill>
                  <a:schemeClr val="bg1"/>
                </a:solidFill>
              </a:rPr>
              <a:t>) </a:t>
            </a:r>
            <a:r>
              <a:rPr lang="sk-SK" sz="2400" dirty="0" err="1">
                <a:solidFill>
                  <a:schemeClr val="bg1"/>
                </a:solidFill>
              </a:rPr>
              <a:t>based</a:t>
            </a:r>
            <a:r>
              <a:rPr lang="sk-SK" sz="2400" dirty="0">
                <a:solidFill>
                  <a:schemeClr val="bg1"/>
                </a:solidFill>
              </a:rPr>
              <a:t> on </a:t>
            </a:r>
            <a:r>
              <a:rPr lang="sk-SK" sz="2400" dirty="0" err="1">
                <a:solidFill>
                  <a:schemeClr val="bg1"/>
                </a:solidFill>
              </a:rPr>
              <a:t>labour-legal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relationship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endParaRPr lang="sk-SK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400" dirty="0">
                <a:solidFill>
                  <a:schemeClr val="bg1"/>
                </a:solidFill>
              </a:rPr>
              <a:t>c) </a:t>
            </a:r>
            <a:r>
              <a:rPr lang="sk-SK" sz="2400" dirty="0" err="1">
                <a:solidFill>
                  <a:schemeClr val="bg1"/>
                </a:solidFill>
              </a:rPr>
              <a:t>as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independent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earner</a:t>
            </a:r>
            <a:r>
              <a:rPr lang="sk-SK" sz="2400" dirty="0" smtClean="0">
                <a:solidFill>
                  <a:schemeClr val="bg1"/>
                </a:solidFill>
              </a:rPr>
              <a:t> (</a:t>
            </a:r>
            <a:r>
              <a:rPr lang="sk-SK" sz="2400" dirty="0" err="1" smtClean="0">
                <a:solidFill>
                  <a:schemeClr val="bg1"/>
                </a:solidFill>
              </a:rPr>
              <a:t>taxpayer</a:t>
            </a:r>
            <a:r>
              <a:rPr lang="sk-SK" sz="2400" dirty="0" smtClean="0">
                <a:solidFill>
                  <a:schemeClr val="bg1"/>
                </a:solidFill>
              </a:rPr>
              <a:t>).</a:t>
            </a:r>
            <a:endParaRPr lang="sk-SK" sz="24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800" dirty="0"/>
          </a:p>
          <a:p>
            <a:pPr marL="0" indent="0">
              <a:spcBef>
                <a:spcPts val="0"/>
              </a:spcBef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90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648072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</a:rPr>
              <a:t>SOCIAL BENEFITS OF ATHLETES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In Slovakia </a:t>
            </a:r>
            <a:r>
              <a:rPr lang="sk-SK" dirty="0" smtClean="0">
                <a:solidFill>
                  <a:schemeClr val="bg1"/>
                </a:solidFill>
              </a:rPr>
              <a:t>- </a:t>
            </a:r>
            <a:r>
              <a:rPr lang="sk-SK" dirty="0">
                <a:solidFill>
                  <a:schemeClr val="bg1"/>
                </a:solidFill>
              </a:rPr>
              <a:t>700 – 1000 </a:t>
            </a:r>
            <a:r>
              <a:rPr lang="sk-SK" dirty="0" err="1">
                <a:solidFill>
                  <a:schemeClr val="bg1"/>
                </a:solidFill>
              </a:rPr>
              <a:t>active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athletes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earning</a:t>
            </a:r>
            <a:r>
              <a:rPr lang="sk-SK" dirty="0">
                <a:solidFill>
                  <a:schemeClr val="bg1"/>
                </a:solidFill>
              </a:rPr>
              <a:t> on </a:t>
            </a:r>
            <a:r>
              <a:rPr lang="sk-SK" dirty="0" err="1">
                <a:solidFill>
                  <a:schemeClr val="bg1"/>
                </a:solidFill>
              </a:rPr>
              <a:t>average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between</a:t>
            </a:r>
            <a:r>
              <a:rPr lang="sk-SK" dirty="0">
                <a:solidFill>
                  <a:schemeClr val="bg1"/>
                </a:solidFill>
              </a:rPr>
              <a:t> 1,000 and 3,000 EUR. </a:t>
            </a:r>
            <a:endParaRPr lang="sk-S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dirty="0" err="1" smtClean="0">
                <a:solidFill>
                  <a:schemeClr val="bg1"/>
                </a:solidFill>
              </a:rPr>
              <a:t>Before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adopting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the</a:t>
            </a:r>
            <a:r>
              <a:rPr lang="sk-SK" dirty="0">
                <a:solidFill>
                  <a:schemeClr val="bg1"/>
                </a:solidFill>
              </a:rPr>
              <a:t> new </a:t>
            </a:r>
            <a:r>
              <a:rPr lang="sk-SK" dirty="0" err="1">
                <a:solidFill>
                  <a:schemeClr val="bg1"/>
                </a:solidFill>
              </a:rPr>
              <a:t>Act</a:t>
            </a:r>
            <a:r>
              <a:rPr lang="sk-SK" dirty="0">
                <a:solidFill>
                  <a:schemeClr val="bg1"/>
                </a:solidFill>
              </a:rPr>
              <a:t> on </a:t>
            </a:r>
            <a:r>
              <a:rPr lang="sk-SK" dirty="0" err="1">
                <a:solidFill>
                  <a:schemeClr val="bg1"/>
                </a:solidFill>
              </a:rPr>
              <a:t>Sport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the</a:t>
            </a:r>
            <a:r>
              <a:rPr lang="sk-SK" dirty="0">
                <a:solidFill>
                  <a:schemeClr val="bg1"/>
                </a:solidFill>
              </a:rPr>
              <a:t> state </a:t>
            </a:r>
            <a:r>
              <a:rPr lang="sk-SK" dirty="0" err="1">
                <a:solidFill>
                  <a:srgbClr val="FF0000"/>
                </a:solidFill>
              </a:rPr>
              <a:t>did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not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receive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any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tax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payments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from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employers</a:t>
            </a:r>
            <a:r>
              <a:rPr lang="sk-SK" dirty="0">
                <a:solidFill>
                  <a:schemeClr val="bg1"/>
                </a:solidFill>
              </a:rPr>
              <a:t> (</a:t>
            </a:r>
            <a:r>
              <a:rPr lang="sk-SK" dirty="0" err="1">
                <a:solidFill>
                  <a:schemeClr val="bg1"/>
                </a:solidFill>
              </a:rPr>
              <a:t>sport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associations</a:t>
            </a:r>
            <a:r>
              <a:rPr lang="sk-SK" dirty="0">
                <a:solidFill>
                  <a:schemeClr val="bg1"/>
                </a:solidFill>
              </a:rPr>
              <a:t> and </a:t>
            </a:r>
            <a:r>
              <a:rPr lang="sk-SK" dirty="0" err="1" smtClean="0">
                <a:solidFill>
                  <a:schemeClr val="bg1"/>
                </a:solidFill>
              </a:rPr>
              <a:t>clubs</a:t>
            </a:r>
            <a:r>
              <a:rPr lang="sk-SK" dirty="0" smtClean="0">
                <a:solidFill>
                  <a:schemeClr val="bg1"/>
                </a:solidFill>
              </a:rPr>
              <a:t>). </a:t>
            </a:r>
            <a:r>
              <a:rPr lang="sk-SK" dirty="0" err="1" smtClean="0">
                <a:solidFill>
                  <a:schemeClr val="bg1"/>
                </a:solidFill>
              </a:rPr>
              <a:t>The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state </a:t>
            </a:r>
            <a:r>
              <a:rPr lang="sk-SK" dirty="0" err="1">
                <a:solidFill>
                  <a:schemeClr val="bg1"/>
                </a:solidFill>
              </a:rPr>
              <a:t>received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only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contributions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into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the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funds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from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athletes</a:t>
            </a:r>
            <a:r>
              <a:rPr lang="sk-SK" dirty="0">
                <a:solidFill>
                  <a:schemeClr val="bg1"/>
                </a:solidFill>
              </a:rPr>
              <a:t>. </a:t>
            </a:r>
            <a:r>
              <a:rPr lang="sk-SK" dirty="0" err="1">
                <a:solidFill>
                  <a:schemeClr val="bg1"/>
                </a:solidFill>
              </a:rPr>
              <a:t>After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adopting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the</a:t>
            </a:r>
            <a:r>
              <a:rPr lang="sk-SK" dirty="0">
                <a:solidFill>
                  <a:schemeClr val="bg1"/>
                </a:solidFill>
              </a:rPr>
              <a:t> new </a:t>
            </a:r>
            <a:r>
              <a:rPr lang="sk-SK" dirty="0" err="1">
                <a:solidFill>
                  <a:schemeClr val="bg1"/>
                </a:solidFill>
              </a:rPr>
              <a:t>Act</a:t>
            </a:r>
            <a:r>
              <a:rPr lang="sk-SK" dirty="0">
                <a:solidFill>
                  <a:schemeClr val="bg1"/>
                </a:solidFill>
              </a:rPr>
              <a:t> on </a:t>
            </a:r>
            <a:r>
              <a:rPr lang="sk-SK" dirty="0" err="1">
                <a:solidFill>
                  <a:schemeClr val="bg1"/>
                </a:solidFill>
              </a:rPr>
              <a:t>Sport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sport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associations</a:t>
            </a:r>
            <a:r>
              <a:rPr lang="sk-SK" dirty="0">
                <a:solidFill>
                  <a:schemeClr val="bg1"/>
                </a:solidFill>
              </a:rPr>
              <a:t> and </a:t>
            </a:r>
            <a:r>
              <a:rPr lang="sk-SK" dirty="0" err="1">
                <a:solidFill>
                  <a:schemeClr val="bg1"/>
                </a:solidFill>
              </a:rPr>
              <a:t>clubs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have</a:t>
            </a:r>
            <a:r>
              <a:rPr lang="sk-SK" dirty="0">
                <a:solidFill>
                  <a:schemeClr val="bg1"/>
                </a:solidFill>
              </a:rPr>
              <a:t> to transfer </a:t>
            </a:r>
            <a:r>
              <a:rPr lang="sk-SK" dirty="0" smtClean="0">
                <a:solidFill>
                  <a:srgbClr val="FF0000"/>
                </a:solidFill>
              </a:rPr>
              <a:t>35</a:t>
            </a:r>
            <a:r>
              <a:rPr lang="sk-SK" dirty="0">
                <a:solidFill>
                  <a:srgbClr val="FF0000"/>
                </a:solidFill>
              </a:rPr>
              <a:t>% </a:t>
            </a:r>
            <a:r>
              <a:rPr lang="sk-SK" dirty="0" err="1" smtClean="0">
                <a:solidFill>
                  <a:srgbClr val="FF0000"/>
                </a:solidFill>
              </a:rPr>
              <a:t>tax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levies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into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the</a:t>
            </a:r>
            <a:r>
              <a:rPr lang="sk-SK" dirty="0">
                <a:solidFill>
                  <a:schemeClr val="bg1"/>
                </a:solidFill>
              </a:rPr>
              <a:t> state </a:t>
            </a:r>
            <a:r>
              <a:rPr lang="sk-SK" dirty="0" err="1">
                <a:solidFill>
                  <a:schemeClr val="bg1"/>
                </a:solidFill>
              </a:rPr>
              <a:t>funds</a:t>
            </a:r>
            <a:r>
              <a:rPr lang="sk-SK" dirty="0">
                <a:solidFill>
                  <a:schemeClr val="bg1"/>
                </a:solidFill>
              </a:rPr>
              <a:t>. </a:t>
            </a:r>
            <a:endParaRPr lang="sk-S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dirty="0" err="1" smtClean="0">
                <a:solidFill>
                  <a:schemeClr val="bg1"/>
                </a:solidFill>
              </a:rPr>
              <a:t>Athletes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then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legitimately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can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claim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old-age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pension</a:t>
            </a:r>
            <a:r>
              <a:rPr lang="sk-SK" dirty="0">
                <a:solidFill>
                  <a:schemeClr val="bg1"/>
                </a:solidFill>
              </a:rPr>
              <a:t>.</a:t>
            </a:r>
          </a:p>
          <a:p>
            <a:r>
              <a:rPr lang="en-GB" dirty="0">
                <a:solidFill>
                  <a:schemeClr val="bg1"/>
                </a:solidFill>
              </a:rPr>
              <a:t> 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863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396386"/>
          </a:xfrm>
        </p:spPr>
        <p:txBody>
          <a:bodyPr>
            <a:normAutofit fontScale="90000"/>
          </a:bodyPr>
          <a:lstStyle/>
          <a:p>
            <a:r>
              <a:rPr lang="sk-SK" sz="4000" dirty="0">
                <a:solidFill>
                  <a:schemeClr val="bg1"/>
                </a:solidFill>
              </a:rPr>
              <a:t>ACT ON SPORT</a:t>
            </a:r>
            <a:r>
              <a:rPr lang="sk-SK" sz="3600" dirty="0">
                <a:solidFill>
                  <a:schemeClr val="bg1"/>
                </a:solidFill>
              </a:rPr>
              <a:t> No. 440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047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bg1"/>
                </a:solidFill>
              </a:rPr>
              <a:t>DEFINITION OF TERMS: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(5) </a:t>
            </a:r>
            <a:r>
              <a:rPr lang="sk-SK" sz="2400" b="1" dirty="0" err="1">
                <a:solidFill>
                  <a:schemeClr val="bg1"/>
                </a:solidFill>
              </a:rPr>
              <a:t>Talented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athlete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is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aged</a:t>
            </a:r>
            <a:r>
              <a:rPr lang="sk-SK" sz="2400" dirty="0">
                <a:solidFill>
                  <a:schemeClr val="bg1"/>
                </a:solidFill>
              </a:rPr>
              <a:t> 18 </a:t>
            </a:r>
            <a:r>
              <a:rPr lang="sk-SK" sz="2400" dirty="0" err="1">
                <a:solidFill>
                  <a:schemeClr val="bg1"/>
                </a:solidFill>
              </a:rPr>
              <a:t>years</a:t>
            </a:r>
            <a:r>
              <a:rPr lang="sk-SK" sz="2400" dirty="0">
                <a:solidFill>
                  <a:schemeClr val="bg1"/>
                </a:solidFill>
              </a:rPr>
              <a:t> and </a:t>
            </a:r>
            <a:r>
              <a:rPr lang="sk-SK" sz="2400" dirty="0" err="1">
                <a:solidFill>
                  <a:schemeClr val="bg1"/>
                </a:solidFill>
              </a:rPr>
              <a:t>less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  <a:r>
              <a:rPr lang="sk-SK" sz="2400" dirty="0" err="1">
                <a:solidFill>
                  <a:schemeClr val="bg1"/>
                </a:solidFill>
              </a:rPr>
              <a:t>who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manifested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high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level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talent,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skills</a:t>
            </a:r>
            <a:r>
              <a:rPr lang="sk-SK" sz="2400" dirty="0">
                <a:solidFill>
                  <a:schemeClr val="bg1"/>
                </a:solidFill>
              </a:rPr>
              <a:t> and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abilities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and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is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listed</a:t>
            </a:r>
            <a:r>
              <a:rPr lang="sk-SK" sz="2400" dirty="0">
                <a:solidFill>
                  <a:schemeClr val="bg1"/>
                </a:solidFill>
              </a:rPr>
              <a:t> in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>
                <a:solidFill>
                  <a:schemeClr val="bg1"/>
                </a:solidFill>
              </a:rPr>
              <a:t>list </a:t>
            </a:r>
            <a:r>
              <a:rPr lang="sk-SK" sz="2400" b="1" dirty="0" err="1">
                <a:solidFill>
                  <a:schemeClr val="bg1"/>
                </a:solidFill>
              </a:rPr>
              <a:t>of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talented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athletes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Ministry</a:t>
            </a:r>
            <a:r>
              <a:rPr lang="sk-SK" sz="2400" dirty="0">
                <a:solidFill>
                  <a:schemeClr val="bg1"/>
                </a:solidFill>
              </a:rPr>
              <a:t>; </a:t>
            </a: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*(</a:t>
            </a:r>
            <a:r>
              <a:rPr lang="sk-SK" sz="2400" dirty="0" err="1">
                <a:solidFill>
                  <a:schemeClr val="bg1"/>
                </a:solidFill>
              </a:rPr>
              <a:t>national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association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can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define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higher</a:t>
            </a:r>
            <a:r>
              <a:rPr lang="sk-SK" sz="2400" dirty="0">
                <a:solidFill>
                  <a:schemeClr val="bg1"/>
                </a:solidFill>
              </a:rPr>
              <a:t> limit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age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talented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  <a:r>
              <a:rPr lang="sk-SK" sz="2400" dirty="0" err="1">
                <a:solidFill>
                  <a:schemeClr val="bg1"/>
                </a:solidFill>
              </a:rPr>
              <a:t>however</a:t>
            </a:r>
            <a:r>
              <a:rPr lang="sk-SK" sz="2400" dirty="0">
                <a:solidFill>
                  <a:schemeClr val="bg1"/>
                </a:solidFill>
              </a:rPr>
              <a:t>, max. </a:t>
            </a:r>
            <a:r>
              <a:rPr lang="sk-SK" sz="2400" dirty="0" err="1">
                <a:solidFill>
                  <a:schemeClr val="bg1"/>
                </a:solidFill>
              </a:rPr>
              <a:t>up</a:t>
            </a:r>
            <a:r>
              <a:rPr lang="sk-SK" sz="2400" dirty="0">
                <a:solidFill>
                  <a:schemeClr val="bg1"/>
                </a:solidFill>
              </a:rPr>
              <a:t> to 23 </a:t>
            </a:r>
            <a:r>
              <a:rPr lang="sk-SK" sz="2400" dirty="0" err="1">
                <a:solidFill>
                  <a:schemeClr val="bg1"/>
                </a:solidFill>
              </a:rPr>
              <a:t>years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age</a:t>
            </a:r>
            <a:r>
              <a:rPr lang="sk-SK" sz="2400" dirty="0">
                <a:solidFill>
                  <a:schemeClr val="bg1"/>
                </a:solidFill>
              </a:rPr>
              <a:t>).</a:t>
            </a: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576064"/>
          </a:xfrm>
        </p:spPr>
        <p:txBody>
          <a:bodyPr>
            <a:no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§ </a:t>
            </a:r>
            <a:r>
              <a:rPr lang="sk-SK" sz="3600" dirty="0" smtClean="0">
                <a:solidFill>
                  <a:schemeClr val="bg1"/>
                </a:solidFill>
              </a:rPr>
              <a:t>16 - </a:t>
            </a:r>
            <a:r>
              <a:rPr lang="sk-SK" sz="3600" cap="all" dirty="0" err="1" smtClean="0">
                <a:solidFill>
                  <a:schemeClr val="bg1"/>
                </a:solidFill>
              </a:rPr>
              <a:t>National</a:t>
            </a:r>
            <a:r>
              <a:rPr lang="sk-SK" sz="3600" cap="all" dirty="0" smtClean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sport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association</a:t>
            </a:r>
            <a:endParaRPr lang="sk-SK" sz="3600" cap="all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9308"/>
            <a:ext cx="8229600" cy="3975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a) </a:t>
            </a:r>
            <a:r>
              <a:rPr lang="sk-SK" sz="2400" dirty="0" err="1">
                <a:solidFill>
                  <a:schemeClr val="bg1"/>
                </a:solidFill>
              </a:rPr>
              <a:t>takes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care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talented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athletes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b) </a:t>
            </a:r>
            <a:r>
              <a:rPr lang="sk-SK" sz="2400" dirty="0" err="1">
                <a:solidFill>
                  <a:srgbClr val="FF0000"/>
                </a:solidFill>
              </a:rPr>
              <a:t>lists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athletes</a:t>
            </a:r>
            <a:r>
              <a:rPr lang="sk-SK" sz="2400" dirty="0">
                <a:solidFill>
                  <a:srgbClr val="FF0000"/>
                </a:solidFill>
              </a:rPr>
              <a:t> in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list </a:t>
            </a:r>
            <a:r>
              <a:rPr lang="sk-SK" sz="2400" dirty="0" err="1">
                <a:solidFill>
                  <a:srgbClr val="FF0000"/>
                </a:solidFill>
              </a:rPr>
              <a:t>of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talented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athletes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according</a:t>
            </a:r>
            <a:r>
              <a:rPr lang="sk-SK" sz="2400" dirty="0">
                <a:solidFill>
                  <a:srgbClr val="FF0000"/>
                </a:solidFill>
              </a:rPr>
              <a:t> to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performance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criteria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defined</a:t>
            </a:r>
            <a:r>
              <a:rPr lang="sk-SK" sz="2400" dirty="0">
                <a:solidFill>
                  <a:srgbClr val="FF0000"/>
                </a:solidFill>
              </a:rPr>
              <a:t> by </a:t>
            </a:r>
            <a:r>
              <a:rPr lang="sk-SK" sz="2400" dirty="0" err="1" smtClean="0">
                <a:solidFill>
                  <a:srgbClr val="FF0000"/>
                </a:solidFill>
              </a:rPr>
              <a:t>them</a:t>
            </a:r>
            <a:r>
              <a:rPr lang="sk-SK" sz="2400" dirty="0" smtClean="0">
                <a:solidFill>
                  <a:srgbClr val="FF0000"/>
                </a:solidFill>
              </a:rPr>
              <a:t>,</a:t>
            </a:r>
            <a:endParaRPr lang="sk-SK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c) </a:t>
            </a:r>
            <a:r>
              <a:rPr lang="sk-SK" sz="2400" dirty="0" err="1">
                <a:solidFill>
                  <a:schemeClr val="bg1"/>
                </a:solidFill>
              </a:rPr>
              <a:t>keeps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evidence</a:t>
            </a:r>
            <a:r>
              <a:rPr lang="sk-SK" sz="2400" dirty="0">
                <a:solidFill>
                  <a:schemeClr val="bg1"/>
                </a:solidFill>
              </a:rPr>
              <a:t> and </a:t>
            </a:r>
            <a:r>
              <a:rPr lang="sk-SK" sz="2400" dirty="0" err="1">
                <a:solidFill>
                  <a:schemeClr val="bg1"/>
                </a:solidFill>
              </a:rPr>
              <a:t>publicize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list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talented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athletes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d) </a:t>
            </a:r>
            <a:r>
              <a:rPr lang="sk-SK" sz="2400" dirty="0" err="1">
                <a:solidFill>
                  <a:schemeClr val="bg1"/>
                </a:solidFill>
              </a:rPr>
              <a:t>methodically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manages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preparation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talented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athletes</a:t>
            </a:r>
            <a:r>
              <a:rPr lang="sk-SK" sz="24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sk-SK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504056"/>
          </a:xfrm>
        </p:spPr>
        <p:txBody>
          <a:bodyPr>
            <a:no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§ </a:t>
            </a:r>
            <a:r>
              <a:rPr lang="sk-SK" sz="3600" dirty="0" smtClean="0">
                <a:solidFill>
                  <a:schemeClr val="bg1"/>
                </a:solidFill>
              </a:rPr>
              <a:t>33 - </a:t>
            </a:r>
            <a:r>
              <a:rPr lang="sk-SK" sz="3600" cap="all" dirty="0" err="1" smtClean="0">
                <a:solidFill>
                  <a:schemeClr val="bg1"/>
                </a:solidFill>
              </a:rPr>
              <a:t>Basic</a:t>
            </a:r>
            <a:r>
              <a:rPr lang="sk-SK" sz="3600" cap="all" dirty="0" smtClean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obligations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of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err="1">
                <a:solidFill>
                  <a:schemeClr val="bg1"/>
                </a:solidFill>
              </a:rPr>
              <a:t>sport</a:t>
            </a:r>
            <a:r>
              <a:rPr lang="sk-SK" sz="3600" cap="all" dirty="0">
                <a:solidFill>
                  <a:schemeClr val="bg1"/>
                </a:solidFill>
              </a:rPr>
              <a:t> </a:t>
            </a:r>
            <a:r>
              <a:rPr lang="sk-SK" sz="3600" cap="all" dirty="0" smtClean="0">
                <a:solidFill>
                  <a:schemeClr val="bg1"/>
                </a:solidFill>
              </a:rPr>
              <a:t>organ.</a:t>
            </a:r>
            <a:endParaRPr lang="sk-SK" sz="3600" cap="all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9268"/>
            <a:ext cx="8229600" cy="4335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err="1">
                <a:solidFill>
                  <a:schemeClr val="bg1"/>
                </a:solidFill>
              </a:rPr>
              <a:t>Sport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organization</a:t>
            </a:r>
            <a:r>
              <a:rPr lang="sk-SK" sz="2400" dirty="0">
                <a:solidFill>
                  <a:schemeClr val="bg1"/>
                </a:solidFill>
              </a:rPr>
              <a:t>, </a:t>
            </a:r>
            <a:r>
              <a:rPr lang="sk-SK" sz="2400" dirty="0" err="1">
                <a:solidFill>
                  <a:schemeClr val="bg1"/>
                </a:solidFill>
              </a:rPr>
              <a:t>for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which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performs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activity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based</a:t>
            </a:r>
            <a:r>
              <a:rPr lang="sk-SK" sz="2400" dirty="0">
                <a:solidFill>
                  <a:schemeClr val="bg1"/>
                </a:solidFill>
              </a:rPr>
              <a:t> on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contract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professional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performance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, has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following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obligations</a:t>
            </a:r>
            <a:r>
              <a:rPr lang="sk-SK" sz="2400" b="1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sk-SK" sz="11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a) t</a:t>
            </a:r>
            <a:r>
              <a:rPr lang="sk-SK" sz="2400" dirty="0" smtClean="0">
                <a:solidFill>
                  <a:schemeClr val="bg1"/>
                </a:solidFill>
              </a:rPr>
              <a:t>o </a:t>
            </a:r>
            <a:r>
              <a:rPr lang="sk-SK" sz="2400" dirty="0" err="1" smtClean="0">
                <a:solidFill>
                  <a:schemeClr val="bg1"/>
                </a:solidFill>
              </a:rPr>
              <a:t>ensure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permanent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preparation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for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competition</a:t>
            </a:r>
            <a:r>
              <a:rPr lang="sk-SK" sz="2400" dirty="0">
                <a:solidFill>
                  <a:schemeClr val="bg1"/>
                </a:solidFill>
              </a:rPr>
              <a:t> and </a:t>
            </a:r>
            <a:r>
              <a:rPr lang="sk-SK" sz="2400" dirty="0" err="1">
                <a:solidFill>
                  <a:schemeClr val="bg1"/>
                </a:solidFill>
              </a:rPr>
              <a:t>participation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athlete</a:t>
            </a:r>
            <a:r>
              <a:rPr lang="sk-SK" sz="2400" dirty="0">
                <a:solidFill>
                  <a:schemeClr val="bg1"/>
                </a:solidFill>
              </a:rPr>
              <a:t> in </a:t>
            </a:r>
            <a:r>
              <a:rPr lang="sk-SK" sz="2400" dirty="0" err="1">
                <a:solidFill>
                  <a:schemeClr val="bg1"/>
                </a:solidFill>
              </a:rPr>
              <a:t>competitions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under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leadership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of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the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2400" b="1" dirty="0" smtClean="0">
                <a:solidFill>
                  <a:schemeClr val="bg1"/>
                </a:solidFill>
              </a:rPr>
              <a:t>coach </a:t>
            </a:r>
            <a:r>
              <a:rPr lang="sk-SK" sz="2400" dirty="0" err="1">
                <a:solidFill>
                  <a:schemeClr val="bg1"/>
                </a:solidFill>
              </a:rPr>
              <a:t>with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the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required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professional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capability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b) </a:t>
            </a:r>
            <a:r>
              <a:rPr lang="sk-SK" sz="2400" b="1" dirty="0" smtClean="0">
                <a:solidFill>
                  <a:srgbClr val="FF0000"/>
                </a:solidFill>
              </a:rPr>
              <a:t>to</a:t>
            </a:r>
            <a:r>
              <a:rPr lang="sk-SK" sz="2400" dirty="0" smtClean="0">
                <a:solidFill>
                  <a:srgbClr val="FF0000"/>
                </a:solidFill>
              </a:rPr>
              <a:t> </a:t>
            </a:r>
            <a:r>
              <a:rPr lang="sk-SK" sz="2400" b="1" dirty="0" err="1" smtClean="0">
                <a:solidFill>
                  <a:srgbClr val="FF0000"/>
                </a:solidFill>
              </a:rPr>
              <a:t>pay</a:t>
            </a:r>
            <a:r>
              <a:rPr lang="sk-SK" sz="2400" dirty="0" smtClean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the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dirty="0" err="1">
                <a:solidFill>
                  <a:srgbClr val="FF0000"/>
                </a:solidFill>
              </a:rPr>
              <a:t>athlete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the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agreed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lang="sk-SK" sz="2400" b="1" dirty="0" err="1">
                <a:solidFill>
                  <a:srgbClr val="FF0000"/>
                </a:solidFill>
              </a:rPr>
              <a:t>wage</a:t>
            </a:r>
            <a:r>
              <a:rPr lang="sk-SK" sz="2400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c) </a:t>
            </a:r>
            <a:r>
              <a:rPr lang="sk-SK" sz="2400" b="1" dirty="0" smtClean="0">
                <a:solidFill>
                  <a:schemeClr val="bg1"/>
                </a:solidFill>
              </a:rPr>
              <a:t>to </a:t>
            </a:r>
            <a:r>
              <a:rPr lang="sk-SK" sz="2400" b="1" dirty="0" err="1" smtClean="0">
                <a:solidFill>
                  <a:schemeClr val="bg1"/>
                </a:solidFill>
              </a:rPr>
              <a:t>create</a:t>
            </a:r>
            <a:r>
              <a:rPr lang="sk-SK" sz="2400" b="1" dirty="0" smtClean="0">
                <a:solidFill>
                  <a:schemeClr val="bg1"/>
                </a:solidFill>
              </a:rPr>
              <a:t> </a:t>
            </a:r>
            <a:r>
              <a:rPr lang="sk-SK" sz="2400" dirty="0" err="1" smtClean="0">
                <a:solidFill>
                  <a:schemeClr val="bg1"/>
                </a:solidFill>
              </a:rPr>
              <a:t>suitable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material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 err="1">
                <a:solidFill>
                  <a:schemeClr val="bg1"/>
                </a:solidFill>
              </a:rPr>
              <a:t>conditions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for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sport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dirty="0" err="1">
                <a:solidFill>
                  <a:schemeClr val="bg1"/>
                </a:solidFill>
              </a:rPr>
              <a:t>performance</a:t>
            </a:r>
            <a:r>
              <a:rPr lang="sk-SK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4563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1060</Words>
  <Application>Microsoft Office PowerPoint</Application>
  <PresentationFormat>Prezentácia na obrazovke (16:10)</PresentationFormat>
  <Paragraphs>119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SLOVAK POLICIES IN SPORT TALENT SUPPORT</vt:lpstr>
      <vt:lpstr>SLOVAK POLICIES IN SPORT TALENT SUPPORT</vt:lpstr>
      <vt:lpstr>ACT ON SPORT No. 440</vt:lpstr>
      <vt:lpstr>ACT ON SPORT No. 440</vt:lpstr>
      <vt:lpstr>ACT ON SPORT No. 440</vt:lpstr>
      <vt:lpstr>SOCIAL BENEFITS OF ATHLETES</vt:lpstr>
      <vt:lpstr>ACT ON SPORT No. 440</vt:lpstr>
      <vt:lpstr>§ 16 - National sport association</vt:lpstr>
      <vt:lpstr>§ 33 - Basic obligations of sport organ.</vt:lpstr>
      <vt:lpstr>§ 33 - Basic obligations of sport organ.</vt:lpstr>
      <vt:lpstr>§ 48 - Contract on the preparation of talented athlete</vt:lpstr>
      <vt:lpstr>PUBLIC NOTICE No. 110</vt:lpstr>
      <vt:lpstr>PUBLIC NOTICE No. 51</vt:lpstr>
      <vt:lpstr>PUBLIC NOTICE No. 51</vt:lpstr>
      <vt:lpstr>PUBLIC NOTICE No. 51</vt:lpstr>
      <vt:lpstr>Meeting of sport organizations (Bratislava, May 2016)</vt:lpstr>
      <vt:lpstr>COOPERATION WITH SCIENTISTS</vt:lpstr>
      <vt:lpstr>„The Experience of Dual Career through Slovak Athletes´ Eyes“</vt:lpstr>
      <vt:lpstr>RESULTS OF THE STUDY</vt:lpstr>
      <vt:lpstr>RESULTS OF THE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</dc:creator>
  <cp:lastModifiedBy>jsimonek</cp:lastModifiedBy>
  <cp:revision>24</cp:revision>
  <dcterms:created xsi:type="dcterms:W3CDTF">2016-05-30T08:11:39Z</dcterms:created>
  <dcterms:modified xsi:type="dcterms:W3CDTF">2016-06-20T06:02:36Z</dcterms:modified>
</cp:coreProperties>
</file>