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4" r:id="rId4"/>
    <p:sldId id="258" r:id="rId5"/>
    <p:sldId id="259" r:id="rId6"/>
    <p:sldId id="260" r:id="rId7"/>
    <p:sldId id="261" r:id="rId8"/>
    <p:sldId id="295" r:id="rId9"/>
    <p:sldId id="262" r:id="rId10"/>
    <p:sldId id="296" r:id="rId11"/>
    <p:sldId id="297" r:id="rId12"/>
    <p:sldId id="298" r:id="rId13"/>
    <p:sldId id="263"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9" r:id="rId43"/>
    <p:sldId id="300" r:id="rId44"/>
    <p:sldId id="304" r:id="rId45"/>
    <p:sldId id="301" r:id="rId46"/>
    <p:sldId id="302" r:id="rId47"/>
    <p:sldId id="303" r:id="rId48"/>
  </p:sldIdLst>
  <p:sldSz cx="9144000" cy="5715000" type="screen16x1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104" y="-174"/>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775355"/>
            <a:ext cx="7772400" cy="1225021"/>
          </a:xfrm>
        </p:spPr>
        <p:txBody>
          <a:bodyPr/>
          <a:lstStyle/>
          <a:p>
            <a:r>
              <a:rPr lang="sk-SK" smtClean="0"/>
              <a:t>Upravte štýly predlohy textu</a:t>
            </a:r>
            <a:endParaRPr lang="sk-SK"/>
          </a:p>
        </p:txBody>
      </p:sp>
      <p:sp>
        <p:nvSpPr>
          <p:cNvPr id="3" name="Podnadpis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Upravte štýl predlohy podnadpisov</a:t>
            </a:r>
            <a:endParaRPr lang="sk-SK"/>
          </a:p>
        </p:txBody>
      </p:sp>
      <p:sp>
        <p:nvSpPr>
          <p:cNvPr id="4" name="Zástupný symbol dátumu 3"/>
          <p:cNvSpPr>
            <a:spLocks noGrp="1"/>
          </p:cNvSpPr>
          <p:nvPr>
            <p:ph type="dt" sz="half" idx="10"/>
          </p:nvPr>
        </p:nvSpPr>
        <p:spPr/>
        <p:txBody>
          <a:bodyPr/>
          <a:lstStyle/>
          <a:p>
            <a:fld id="{4FC38D0C-25E2-49A6-87E2-399537F42113}" type="datetimeFigureOut">
              <a:rPr lang="sk-SK" smtClean="0"/>
              <a:t>19. 6. 2016</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3C07D33B-BA9E-4569-A4CE-347CF90BBC98}" type="slidenum">
              <a:rPr lang="sk-SK" smtClean="0"/>
              <a:t>‹#›</a:t>
            </a:fld>
            <a:endParaRPr lang="sk-SK"/>
          </a:p>
        </p:txBody>
      </p:sp>
    </p:spTree>
    <p:extLst>
      <p:ext uri="{BB962C8B-B14F-4D97-AF65-F5344CB8AC3E}">
        <p14:creationId xmlns:p14="http://schemas.microsoft.com/office/powerpoint/2010/main" val="4016160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zvislého textu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4FC38D0C-25E2-49A6-87E2-399537F42113}" type="datetimeFigureOut">
              <a:rPr lang="sk-SK" smtClean="0"/>
              <a:t>19. 6. 2016</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3C07D33B-BA9E-4569-A4CE-347CF90BBC98}" type="slidenum">
              <a:rPr lang="sk-SK" smtClean="0"/>
              <a:t>‹#›</a:t>
            </a:fld>
            <a:endParaRPr lang="sk-SK"/>
          </a:p>
        </p:txBody>
      </p:sp>
    </p:spTree>
    <p:extLst>
      <p:ext uri="{BB962C8B-B14F-4D97-AF65-F5344CB8AC3E}">
        <p14:creationId xmlns:p14="http://schemas.microsoft.com/office/powerpoint/2010/main" val="3550268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28866"/>
            <a:ext cx="2057400" cy="4876271"/>
          </a:xfrm>
        </p:spPr>
        <p:txBody>
          <a:bodyPr vert="eaVert"/>
          <a:lstStyle/>
          <a:p>
            <a:r>
              <a:rPr lang="sk-SK" smtClean="0"/>
              <a:t>Upravte štýly predlohy textu</a:t>
            </a:r>
            <a:endParaRPr lang="sk-SK"/>
          </a:p>
        </p:txBody>
      </p:sp>
      <p:sp>
        <p:nvSpPr>
          <p:cNvPr id="3" name="Zástupný symbol zvislého textu 2"/>
          <p:cNvSpPr>
            <a:spLocks noGrp="1"/>
          </p:cNvSpPr>
          <p:nvPr>
            <p:ph type="body" orient="vert" idx="1"/>
          </p:nvPr>
        </p:nvSpPr>
        <p:spPr>
          <a:xfrm>
            <a:off x="457200" y="228866"/>
            <a:ext cx="6019800" cy="4876271"/>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4FC38D0C-25E2-49A6-87E2-399537F42113}" type="datetimeFigureOut">
              <a:rPr lang="sk-SK" smtClean="0"/>
              <a:t>19. 6. 2016</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3C07D33B-BA9E-4569-A4CE-347CF90BBC98}" type="slidenum">
              <a:rPr lang="sk-SK" smtClean="0"/>
              <a:t>‹#›</a:t>
            </a:fld>
            <a:endParaRPr lang="sk-SK"/>
          </a:p>
        </p:txBody>
      </p:sp>
    </p:spTree>
    <p:extLst>
      <p:ext uri="{BB962C8B-B14F-4D97-AF65-F5344CB8AC3E}">
        <p14:creationId xmlns:p14="http://schemas.microsoft.com/office/powerpoint/2010/main" val="2793682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4FC38D0C-25E2-49A6-87E2-399537F42113}" type="datetimeFigureOut">
              <a:rPr lang="sk-SK" smtClean="0"/>
              <a:t>19. 6. 2016</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3C07D33B-BA9E-4569-A4CE-347CF90BBC98}" type="slidenum">
              <a:rPr lang="sk-SK" smtClean="0"/>
              <a:t>‹#›</a:t>
            </a:fld>
            <a:endParaRPr lang="sk-SK"/>
          </a:p>
        </p:txBody>
      </p:sp>
    </p:spTree>
    <p:extLst>
      <p:ext uri="{BB962C8B-B14F-4D97-AF65-F5344CB8AC3E}">
        <p14:creationId xmlns:p14="http://schemas.microsoft.com/office/powerpoint/2010/main" val="51711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3672418"/>
            <a:ext cx="7772400" cy="1135062"/>
          </a:xfrm>
        </p:spPr>
        <p:txBody>
          <a:bodyPr anchor="t"/>
          <a:lstStyle>
            <a:lvl1pPr algn="l">
              <a:defRPr sz="4000" b="1" cap="all"/>
            </a:lvl1pPr>
          </a:lstStyle>
          <a:p>
            <a:r>
              <a:rPr lang="sk-SK" smtClean="0"/>
              <a:t>Upravte štýly predlohy textu</a:t>
            </a:r>
            <a:endParaRPr lang="sk-SK"/>
          </a:p>
        </p:txBody>
      </p:sp>
      <p:sp>
        <p:nvSpPr>
          <p:cNvPr id="3" name="Zástupný symbol textu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Zástupný symbol dátumu 3"/>
          <p:cNvSpPr>
            <a:spLocks noGrp="1"/>
          </p:cNvSpPr>
          <p:nvPr>
            <p:ph type="dt" sz="half" idx="10"/>
          </p:nvPr>
        </p:nvSpPr>
        <p:spPr/>
        <p:txBody>
          <a:bodyPr/>
          <a:lstStyle/>
          <a:p>
            <a:fld id="{4FC38D0C-25E2-49A6-87E2-399537F42113}" type="datetimeFigureOut">
              <a:rPr lang="sk-SK" smtClean="0"/>
              <a:t>19. 6. 2016</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3C07D33B-BA9E-4569-A4CE-347CF90BBC98}" type="slidenum">
              <a:rPr lang="sk-SK" smtClean="0"/>
              <a:t>‹#›</a:t>
            </a:fld>
            <a:endParaRPr lang="sk-SK"/>
          </a:p>
        </p:txBody>
      </p:sp>
    </p:spTree>
    <p:extLst>
      <p:ext uri="{BB962C8B-B14F-4D97-AF65-F5344CB8AC3E}">
        <p14:creationId xmlns:p14="http://schemas.microsoft.com/office/powerpoint/2010/main" val="2725897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sz="half" idx="1"/>
          </p:nvPr>
        </p:nvSpPr>
        <p:spPr>
          <a:xfrm>
            <a:off x="457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4648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4"/>
          <p:cNvSpPr>
            <a:spLocks noGrp="1"/>
          </p:cNvSpPr>
          <p:nvPr>
            <p:ph type="dt" sz="half" idx="10"/>
          </p:nvPr>
        </p:nvSpPr>
        <p:spPr/>
        <p:txBody>
          <a:bodyPr/>
          <a:lstStyle/>
          <a:p>
            <a:fld id="{4FC38D0C-25E2-49A6-87E2-399537F42113}" type="datetimeFigureOut">
              <a:rPr lang="sk-SK" smtClean="0"/>
              <a:t>19. 6. 2016</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3C07D33B-BA9E-4569-A4CE-347CF90BBC98}" type="slidenum">
              <a:rPr lang="sk-SK" smtClean="0"/>
              <a:t>‹#›</a:t>
            </a:fld>
            <a:endParaRPr lang="sk-SK"/>
          </a:p>
        </p:txBody>
      </p:sp>
    </p:spTree>
    <p:extLst>
      <p:ext uri="{BB962C8B-B14F-4D97-AF65-F5344CB8AC3E}">
        <p14:creationId xmlns:p14="http://schemas.microsoft.com/office/powerpoint/2010/main" val="1890507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sk-SK" smtClean="0"/>
              <a:t>Upravte štýly predlohy textu</a:t>
            </a:r>
            <a:endParaRPr lang="sk-SK"/>
          </a:p>
        </p:txBody>
      </p:sp>
      <p:sp>
        <p:nvSpPr>
          <p:cNvPr id="3" name="Zástupný symbol textu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Zástupný symbol obsahu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4645027"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Zástupný symbol obsahu 5"/>
          <p:cNvSpPr>
            <a:spLocks noGrp="1"/>
          </p:cNvSpPr>
          <p:nvPr>
            <p:ph sz="quarter" idx="4"/>
          </p:nvPr>
        </p:nvSpPr>
        <p:spPr>
          <a:xfrm>
            <a:off x="4645027"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6"/>
          <p:cNvSpPr>
            <a:spLocks noGrp="1"/>
          </p:cNvSpPr>
          <p:nvPr>
            <p:ph type="dt" sz="half" idx="10"/>
          </p:nvPr>
        </p:nvSpPr>
        <p:spPr/>
        <p:txBody>
          <a:bodyPr/>
          <a:lstStyle/>
          <a:p>
            <a:fld id="{4FC38D0C-25E2-49A6-87E2-399537F42113}" type="datetimeFigureOut">
              <a:rPr lang="sk-SK" smtClean="0"/>
              <a:t>19. 6. 2016</a:t>
            </a:fld>
            <a:endParaRPr lang="sk-SK"/>
          </a:p>
        </p:txBody>
      </p:sp>
      <p:sp>
        <p:nvSpPr>
          <p:cNvPr id="8" name="Zástupný symbol päty 7"/>
          <p:cNvSpPr>
            <a:spLocks noGrp="1"/>
          </p:cNvSpPr>
          <p:nvPr>
            <p:ph type="ftr" sz="quarter" idx="11"/>
          </p:nvPr>
        </p:nvSpPr>
        <p:spPr/>
        <p:txBody>
          <a:bodyPr/>
          <a:lstStyle/>
          <a:p>
            <a:endParaRPr lang="sk-SK"/>
          </a:p>
        </p:txBody>
      </p:sp>
      <p:sp>
        <p:nvSpPr>
          <p:cNvPr id="9" name="Zástupný symbol čísla snímky 8"/>
          <p:cNvSpPr>
            <a:spLocks noGrp="1"/>
          </p:cNvSpPr>
          <p:nvPr>
            <p:ph type="sldNum" sz="quarter" idx="12"/>
          </p:nvPr>
        </p:nvSpPr>
        <p:spPr/>
        <p:txBody>
          <a:bodyPr/>
          <a:lstStyle/>
          <a:p>
            <a:fld id="{3C07D33B-BA9E-4569-A4CE-347CF90BBC98}" type="slidenum">
              <a:rPr lang="sk-SK" smtClean="0"/>
              <a:t>‹#›</a:t>
            </a:fld>
            <a:endParaRPr lang="sk-SK"/>
          </a:p>
        </p:txBody>
      </p:sp>
    </p:spTree>
    <p:extLst>
      <p:ext uri="{BB962C8B-B14F-4D97-AF65-F5344CB8AC3E}">
        <p14:creationId xmlns:p14="http://schemas.microsoft.com/office/powerpoint/2010/main" val="4145832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dátumu 2"/>
          <p:cNvSpPr>
            <a:spLocks noGrp="1"/>
          </p:cNvSpPr>
          <p:nvPr>
            <p:ph type="dt" sz="half" idx="10"/>
          </p:nvPr>
        </p:nvSpPr>
        <p:spPr/>
        <p:txBody>
          <a:bodyPr/>
          <a:lstStyle/>
          <a:p>
            <a:fld id="{4FC38D0C-25E2-49A6-87E2-399537F42113}" type="datetimeFigureOut">
              <a:rPr lang="sk-SK" smtClean="0"/>
              <a:t>19. 6. 2016</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3C07D33B-BA9E-4569-A4CE-347CF90BBC98}" type="slidenum">
              <a:rPr lang="sk-SK" smtClean="0"/>
              <a:t>‹#›</a:t>
            </a:fld>
            <a:endParaRPr lang="sk-SK"/>
          </a:p>
        </p:txBody>
      </p:sp>
    </p:spTree>
    <p:extLst>
      <p:ext uri="{BB962C8B-B14F-4D97-AF65-F5344CB8AC3E}">
        <p14:creationId xmlns:p14="http://schemas.microsoft.com/office/powerpoint/2010/main" val="3347878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4FC38D0C-25E2-49A6-87E2-399537F42113}" type="datetimeFigureOut">
              <a:rPr lang="sk-SK" smtClean="0"/>
              <a:t>19. 6. 2016</a:t>
            </a:fld>
            <a:endParaRPr lang="sk-SK"/>
          </a:p>
        </p:txBody>
      </p:sp>
      <p:sp>
        <p:nvSpPr>
          <p:cNvPr id="3" name="Zástupný symbol päty 2"/>
          <p:cNvSpPr>
            <a:spLocks noGrp="1"/>
          </p:cNvSpPr>
          <p:nvPr>
            <p:ph type="ftr" sz="quarter" idx="11"/>
          </p:nvPr>
        </p:nvSpPr>
        <p:spPr/>
        <p:txBody>
          <a:bodyPr/>
          <a:lstStyle/>
          <a:p>
            <a:endParaRPr lang="sk-SK"/>
          </a:p>
        </p:txBody>
      </p:sp>
      <p:sp>
        <p:nvSpPr>
          <p:cNvPr id="4" name="Zástupný symbol čísla snímky 3"/>
          <p:cNvSpPr>
            <a:spLocks noGrp="1"/>
          </p:cNvSpPr>
          <p:nvPr>
            <p:ph type="sldNum" sz="quarter" idx="12"/>
          </p:nvPr>
        </p:nvSpPr>
        <p:spPr/>
        <p:txBody>
          <a:bodyPr/>
          <a:lstStyle/>
          <a:p>
            <a:fld id="{3C07D33B-BA9E-4569-A4CE-347CF90BBC98}" type="slidenum">
              <a:rPr lang="sk-SK" smtClean="0"/>
              <a:t>‹#›</a:t>
            </a:fld>
            <a:endParaRPr lang="sk-SK"/>
          </a:p>
        </p:txBody>
      </p:sp>
    </p:spTree>
    <p:extLst>
      <p:ext uri="{BB962C8B-B14F-4D97-AF65-F5344CB8AC3E}">
        <p14:creationId xmlns:p14="http://schemas.microsoft.com/office/powerpoint/2010/main" val="3341263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2" y="227541"/>
            <a:ext cx="3008313" cy="968376"/>
          </a:xfrm>
        </p:spPr>
        <p:txBody>
          <a:bodyPr anchor="b"/>
          <a:lstStyle>
            <a:lvl1pPr algn="l">
              <a:defRPr sz="2000" b="1"/>
            </a:lvl1pPr>
          </a:lstStyle>
          <a:p>
            <a:r>
              <a:rPr lang="sk-SK" smtClean="0"/>
              <a:t>Upravte štýly predlohy textu</a:t>
            </a:r>
            <a:endParaRPr lang="sk-SK"/>
          </a:p>
        </p:txBody>
      </p:sp>
      <p:sp>
        <p:nvSpPr>
          <p:cNvPr id="3" name="Zástupný symbol obsahu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457202"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4FC38D0C-25E2-49A6-87E2-399537F42113}" type="datetimeFigureOut">
              <a:rPr lang="sk-SK" smtClean="0"/>
              <a:t>19. 6. 2016</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3C07D33B-BA9E-4569-A4CE-347CF90BBC98}" type="slidenum">
              <a:rPr lang="sk-SK" smtClean="0"/>
              <a:t>‹#›</a:t>
            </a:fld>
            <a:endParaRPr lang="sk-SK"/>
          </a:p>
        </p:txBody>
      </p:sp>
    </p:spTree>
    <p:extLst>
      <p:ext uri="{BB962C8B-B14F-4D97-AF65-F5344CB8AC3E}">
        <p14:creationId xmlns:p14="http://schemas.microsoft.com/office/powerpoint/2010/main" val="1023308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000500"/>
            <a:ext cx="5486400" cy="472282"/>
          </a:xfrm>
        </p:spPr>
        <p:txBody>
          <a:bodyPr anchor="b"/>
          <a:lstStyle>
            <a:lvl1pPr algn="l">
              <a:defRPr sz="2000" b="1"/>
            </a:lvl1pPr>
          </a:lstStyle>
          <a:p>
            <a:r>
              <a:rPr lang="sk-SK" smtClean="0"/>
              <a:t>Upravte štýly predlohy textu</a:t>
            </a:r>
            <a:endParaRPr lang="sk-SK"/>
          </a:p>
        </p:txBody>
      </p:sp>
      <p:sp>
        <p:nvSpPr>
          <p:cNvPr id="3" name="Zástupný symbol obrázka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1792288" y="4472782"/>
            <a:ext cx="54864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4FC38D0C-25E2-49A6-87E2-399537F42113}" type="datetimeFigureOut">
              <a:rPr lang="sk-SK" smtClean="0"/>
              <a:t>19. 6. 2016</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3C07D33B-BA9E-4569-A4CE-347CF90BBC98}" type="slidenum">
              <a:rPr lang="sk-SK" smtClean="0"/>
              <a:t>‹#›</a:t>
            </a:fld>
            <a:endParaRPr lang="sk-SK"/>
          </a:p>
        </p:txBody>
      </p:sp>
    </p:spTree>
    <p:extLst>
      <p:ext uri="{BB962C8B-B14F-4D97-AF65-F5344CB8AC3E}">
        <p14:creationId xmlns:p14="http://schemas.microsoft.com/office/powerpoint/2010/main" val="1218983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sk-SK" smtClean="0"/>
              <a:t>Upravte štýly predlohy textu</a:t>
            </a:r>
            <a:endParaRPr lang="sk-SK"/>
          </a:p>
        </p:txBody>
      </p:sp>
      <p:sp>
        <p:nvSpPr>
          <p:cNvPr id="3" name="Zástupný symbol textu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4FC38D0C-25E2-49A6-87E2-399537F42113}" type="datetimeFigureOut">
              <a:rPr lang="sk-SK" smtClean="0"/>
              <a:t>19. 6. 2016</a:t>
            </a:fld>
            <a:endParaRPr lang="sk-SK"/>
          </a:p>
        </p:txBody>
      </p:sp>
      <p:sp>
        <p:nvSpPr>
          <p:cNvPr id="5" name="Zástupný symbol päty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čísla snímky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3C07D33B-BA9E-4569-A4CE-347CF90BBC98}" type="slidenum">
              <a:rPr lang="sk-SK" smtClean="0"/>
              <a:t>‹#›</a:t>
            </a:fld>
            <a:endParaRPr lang="sk-SK"/>
          </a:p>
        </p:txBody>
      </p:sp>
    </p:spTree>
    <p:extLst>
      <p:ext uri="{BB962C8B-B14F-4D97-AF65-F5344CB8AC3E}">
        <p14:creationId xmlns:p14="http://schemas.microsoft.com/office/powerpoint/2010/main" val="539677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sk-SK" dirty="0" smtClean="0"/>
              <a:t/>
            </a:r>
            <a:br>
              <a:rPr lang="sk-SK" dirty="0" smtClean="0"/>
            </a:br>
            <a:r>
              <a:rPr lang="sk-SK" dirty="0" smtClean="0">
                <a:solidFill>
                  <a:schemeClr val="bg1"/>
                </a:solidFill>
              </a:rPr>
              <a:t>SURVEY RESULTS - SLOVAKIA</a:t>
            </a:r>
            <a:endParaRPr lang="sk-SK" dirty="0">
              <a:solidFill>
                <a:schemeClr val="bg1"/>
              </a:solidFill>
            </a:endParaRPr>
          </a:p>
        </p:txBody>
      </p:sp>
      <p:sp>
        <p:nvSpPr>
          <p:cNvPr id="3" name="Podnadpis 2"/>
          <p:cNvSpPr>
            <a:spLocks noGrp="1"/>
          </p:cNvSpPr>
          <p:nvPr>
            <p:ph type="subTitle" idx="1"/>
          </p:nvPr>
        </p:nvSpPr>
        <p:spPr/>
        <p:txBody>
          <a:bodyPr>
            <a:normAutofit/>
          </a:bodyPr>
          <a:lstStyle/>
          <a:p>
            <a:r>
              <a:rPr lang="sk-SK" sz="2000" dirty="0" smtClean="0">
                <a:solidFill>
                  <a:schemeClr val="bg1"/>
                </a:solidFill>
              </a:rPr>
              <a:t>Jaromír </a:t>
            </a:r>
            <a:r>
              <a:rPr lang="sk-SK" sz="2000" dirty="0" err="1" smtClean="0">
                <a:solidFill>
                  <a:schemeClr val="bg1"/>
                </a:solidFill>
              </a:rPr>
              <a:t>Šimonek</a:t>
            </a:r>
            <a:endParaRPr lang="sk-SK" sz="2000" dirty="0" smtClean="0">
              <a:solidFill>
                <a:schemeClr val="bg1"/>
              </a:solidFill>
            </a:endParaRPr>
          </a:p>
          <a:p>
            <a:r>
              <a:rPr lang="sk-SK" sz="1400" dirty="0" smtClean="0">
                <a:solidFill>
                  <a:schemeClr val="bg1"/>
                </a:solidFill>
              </a:rPr>
              <a:t>CPU Nitra, Slovakia</a:t>
            </a:r>
          </a:p>
          <a:p>
            <a:endParaRPr lang="sk-SK" sz="1400" dirty="0">
              <a:solidFill>
                <a:schemeClr val="bg1"/>
              </a:solidFill>
            </a:endParaRPr>
          </a:p>
          <a:p>
            <a:endParaRPr lang="sk-SK" sz="1400" dirty="0" smtClean="0">
              <a:solidFill>
                <a:schemeClr val="bg1"/>
              </a:solidFill>
            </a:endParaRPr>
          </a:p>
          <a:p>
            <a:r>
              <a:rPr lang="sk-SK" sz="1200" dirty="0" err="1" smtClean="0">
                <a:solidFill>
                  <a:schemeClr val="bg1"/>
                </a:solidFill>
              </a:rPr>
              <a:t>Budapest</a:t>
            </a:r>
            <a:r>
              <a:rPr lang="sk-SK" sz="1200" dirty="0" smtClean="0">
                <a:solidFill>
                  <a:schemeClr val="bg1"/>
                </a:solidFill>
              </a:rPr>
              <a:t>, </a:t>
            </a:r>
            <a:r>
              <a:rPr lang="sk-SK" sz="1200" dirty="0" err="1" smtClean="0">
                <a:solidFill>
                  <a:schemeClr val="bg1"/>
                </a:solidFill>
              </a:rPr>
              <a:t>June</a:t>
            </a:r>
            <a:r>
              <a:rPr lang="sk-SK" sz="1200" dirty="0" smtClean="0">
                <a:solidFill>
                  <a:schemeClr val="bg1"/>
                </a:solidFill>
              </a:rPr>
              <a:t> 2016</a:t>
            </a:r>
            <a:endParaRPr lang="sk-SK" sz="1200" dirty="0">
              <a:solidFill>
                <a:schemeClr val="bg1"/>
              </a:solidFill>
            </a:endParaRPr>
          </a:p>
        </p:txBody>
      </p:sp>
      <p:pic>
        <p:nvPicPr>
          <p:cNvPr id="1026" name="Picture 2" descr="https://upload.wikimedia.org/wikipedia/commons/thumb/e/e6/Flag_of_Slovakia.svg/220px-Flag_of_Slovakia.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841276"/>
            <a:ext cx="2095500"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418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21196"/>
            <a:ext cx="8229600" cy="648072"/>
          </a:xfrm>
        </p:spPr>
        <p:txBody>
          <a:bodyPr>
            <a:normAutofit/>
          </a:bodyPr>
          <a:lstStyle/>
          <a:p>
            <a:r>
              <a:rPr lang="sk-SK" sz="3200" dirty="0">
                <a:solidFill>
                  <a:schemeClr val="bg1"/>
                </a:solidFill>
              </a:rPr>
              <a:t>CHANGES OF EXPECTATIONS</a:t>
            </a:r>
            <a:endParaRPr lang="sk-SK" sz="3200" dirty="0"/>
          </a:p>
        </p:txBody>
      </p:sp>
      <p:sp>
        <p:nvSpPr>
          <p:cNvPr id="3" name="Zástupný symbol obsahu 2"/>
          <p:cNvSpPr>
            <a:spLocks noGrp="1"/>
          </p:cNvSpPr>
          <p:nvPr>
            <p:ph idx="1"/>
          </p:nvPr>
        </p:nvSpPr>
        <p:spPr>
          <a:xfrm>
            <a:off x="457200" y="913284"/>
            <a:ext cx="8229600" cy="4191853"/>
          </a:xfrm>
        </p:spPr>
        <p:txBody>
          <a:bodyPr>
            <a:normAutofit/>
          </a:bodyPr>
          <a:lstStyle/>
          <a:p>
            <a:pPr marL="0" indent="0">
              <a:buNone/>
            </a:pPr>
            <a:r>
              <a:rPr lang="sk-SK" sz="2800" dirty="0" smtClean="0">
                <a:solidFill>
                  <a:schemeClr val="bg1"/>
                </a:solidFill>
              </a:rPr>
              <a:t>(5)“I </a:t>
            </a:r>
            <a:r>
              <a:rPr lang="sk-SK" sz="2800" dirty="0" err="1" smtClean="0">
                <a:solidFill>
                  <a:schemeClr val="bg1"/>
                </a:solidFill>
              </a:rPr>
              <a:t>started</a:t>
            </a:r>
            <a:r>
              <a:rPr lang="sk-SK" sz="2800" dirty="0" smtClean="0">
                <a:solidFill>
                  <a:schemeClr val="bg1"/>
                </a:solidFill>
              </a:rPr>
              <a:t> my </a:t>
            </a:r>
            <a:r>
              <a:rPr lang="sk-SK" sz="2800" dirty="0" err="1" smtClean="0">
                <a:solidFill>
                  <a:schemeClr val="bg1"/>
                </a:solidFill>
              </a:rPr>
              <a:t>career</a:t>
            </a:r>
            <a:r>
              <a:rPr lang="sk-SK" sz="2800" dirty="0" smtClean="0">
                <a:solidFill>
                  <a:schemeClr val="bg1"/>
                </a:solidFill>
              </a:rPr>
              <a:t> in 1989, </a:t>
            </a:r>
            <a:r>
              <a:rPr lang="sk-SK" sz="2800" dirty="0" err="1" smtClean="0">
                <a:solidFill>
                  <a:schemeClr val="bg1"/>
                </a:solidFill>
              </a:rPr>
              <a:t>when</a:t>
            </a:r>
            <a:r>
              <a:rPr lang="sk-SK" sz="2800" dirty="0" smtClean="0">
                <a:solidFill>
                  <a:schemeClr val="bg1"/>
                </a:solidFill>
              </a:rPr>
              <a:t> </a:t>
            </a:r>
            <a:r>
              <a:rPr lang="sk-SK" sz="2800" dirty="0" err="1" smtClean="0">
                <a:solidFill>
                  <a:schemeClr val="bg1"/>
                </a:solidFill>
              </a:rPr>
              <a:t>the</a:t>
            </a:r>
            <a:r>
              <a:rPr lang="sk-SK" sz="2800" dirty="0" smtClean="0">
                <a:solidFill>
                  <a:schemeClr val="bg1"/>
                </a:solidFill>
              </a:rPr>
              <a:t> </a:t>
            </a:r>
            <a:r>
              <a:rPr lang="sk-SK" sz="2800" dirty="0" err="1" smtClean="0">
                <a:solidFill>
                  <a:schemeClr val="bg1"/>
                </a:solidFill>
              </a:rPr>
              <a:t>provision</a:t>
            </a:r>
            <a:r>
              <a:rPr lang="sk-SK" sz="2800" dirty="0" smtClean="0">
                <a:solidFill>
                  <a:schemeClr val="bg1"/>
                </a:solidFill>
              </a:rPr>
              <a:t> </a:t>
            </a:r>
            <a:r>
              <a:rPr lang="sk-SK" sz="2800" dirty="0" err="1" smtClean="0">
                <a:solidFill>
                  <a:schemeClr val="bg1"/>
                </a:solidFill>
              </a:rPr>
              <a:t>of</a:t>
            </a:r>
            <a:r>
              <a:rPr lang="sk-SK" sz="2800" dirty="0" smtClean="0">
                <a:solidFill>
                  <a:schemeClr val="bg1"/>
                </a:solidFill>
              </a:rPr>
              <a:t> my </a:t>
            </a:r>
            <a:r>
              <a:rPr lang="sk-SK" sz="2800" dirty="0" err="1" smtClean="0">
                <a:solidFill>
                  <a:schemeClr val="bg1"/>
                </a:solidFill>
              </a:rPr>
              <a:t>sport</a:t>
            </a:r>
            <a:r>
              <a:rPr lang="sk-SK" sz="2800" dirty="0" smtClean="0">
                <a:solidFill>
                  <a:schemeClr val="bg1"/>
                </a:solidFill>
              </a:rPr>
              <a:t> </a:t>
            </a:r>
            <a:r>
              <a:rPr lang="sk-SK" sz="2800" dirty="0" err="1" smtClean="0">
                <a:solidFill>
                  <a:schemeClr val="bg1"/>
                </a:solidFill>
              </a:rPr>
              <a:t>was</a:t>
            </a:r>
            <a:r>
              <a:rPr lang="sk-SK" sz="2800" dirty="0" smtClean="0">
                <a:solidFill>
                  <a:schemeClr val="bg1"/>
                </a:solidFill>
              </a:rPr>
              <a:t> on a </a:t>
            </a:r>
            <a:r>
              <a:rPr lang="sk-SK" sz="2800" dirty="0" err="1" smtClean="0">
                <a:solidFill>
                  <a:schemeClr val="bg1"/>
                </a:solidFill>
              </a:rPr>
              <a:t>very</a:t>
            </a:r>
            <a:r>
              <a:rPr lang="sk-SK" sz="2800" dirty="0" smtClean="0">
                <a:solidFill>
                  <a:schemeClr val="bg1"/>
                </a:solidFill>
              </a:rPr>
              <a:t> </a:t>
            </a:r>
            <a:r>
              <a:rPr lang="sk-SK" sz="2800" dirty="0" err="1" smtClean="0">
                <a:solidFill>
                  <a:schemeClr val="bg1"/>
                </a:solidFill>
              </a:rPr>
              <a:t>high</a:t>
            </a:r>
            <a:r>
              <a:rPr lang="sk-SK" sz="2800" dirty="0" smtClean="0">
                <a:solidFill>
                  <a:schemeClr val="bg1"/>
                </a:solidFill>
              </a:rPr>
              <a:t> </a:t>
            </a:r>
            <a:r>
              <a:rPr lang="sk-SK" sz="2800" dirty="0" err="1" smtClean="0">
                <a:solidFill>
                  <a:schemeClr val="bg1"/>
                </a:solidFill>
              </a:rPr>
              <a:t>level</a:t>
            </a:r>
            <a:r>
              <a:rPr lang="sk-SK" sz="2800" dirty="0" smtClean="0">
                <a:solidFill>
                  <a:schemeClr val="bg1"/>
                </a:solidFill>
              </a:rPr>
              <a:t>. </a:t>
            </a:r>
            <a:r>
              <a:rPr lang="sk-SK" sz="2800" dirty="0" err="1" smtClean="0">
                <a:solidFill>
                  <a:schemeClr val="bg1"/>
                </a:solidFill>
              </a:rPr>
              <a:t>After</a:t>
            </a:r>
            <a:r>
              <a:rPr lang="sk-SK" sz="2800" dirty="0" smtClean="0">
                <a:solidFill>
                  <a:schemeClr val="bg1"/>
                </a:solidFill>
              </a:rPr>
              <a:t> </a:t>
            </a:r>
            <a:r>
              <a:rPr lang="sk-SK" sz="2800" dirty="0" err="1" smtClean="0">
                <a:solidFill>
                  <a:schemeClr val="bg1"/>
                </a:solidFill>
              </a:rPr>
              <a:t>the</a:t>
            </a:r>
            <a:r>
              <a:rPr lang="sk-SK" sz="2800" dirty="0" smtClean="0">
                <a:solidFill>
                  <a:schemeClr val="bg1"/>
                </a:solidFill>
              </a:rPr>
              <a:t> </a:t>
            </a:r>
            <a:r>
              <a:rPr lang="sk-SK" sz="2800" dirty="0" err="1" smtClean="0">
                <a:solidFill>
                  <a:schemeClr val="bg1"/>
                </a:solidFill>
              </a:rPr>
              <a:t>fall</a:t>
            </a:r>
            <a:r>
              <a:rPr lang="sk-SK" sz="2800" dirty="0" smtClean="0">
                <a:solidFill>
                  <a:schemeClr val="bg1"/>
                </a:solidFill>
              </a:rPr>
              <a:t> </a:t>
            </a:r>
            <a:r>
              <a:rPr lang="sk-SK" sz="2800" dirty="0" err="1" smtClean="0">
                <a:solidFill>
                  <a:schemeClr val="bg1"/>
                </a:solidFill>
              </a:rPr>
              <a:t>of</a:t>
            </a:r>
            <a:r>
              <a:rPr lang="sk-SK" sz="2800" dirty="0" smtClean="0">
                <a:solidFill>
                  <a:schemeClr val="bg1"/>
                </a:solidFill>
              </a:rPr>
              <a:t> </a:t>
            </a:r>
            <a:r>
              <a:rPr lang="sk-SK" sz="2800" dirty="0" err="1" smtClean="0">
                <a:solidFill>
                  <a:schemeClr val="bg1"/>
                </a:solidFill>
              </a:rPr>
              <a:t>communism</a:t>
            </a:r>
            <a:r>
              <a:rPr lang="sk-SK" sz="2800" dirty="0" smtClean="0">
                <a:solidFill>
                  <a:schemeClr val="bg1"/>
                </a:solidFill>
              </a:rPr>
              <a:t> and </a:t>
            </a:r>
            <a:r>
              <a:rPr lang="sk-SK" sz="2800" dirty="0" err="1" smtClean="0">
                <a:solidFill>
                  <a:schemeClr val="bg1"/>
                </a:solidFill>
              </a:rPr>
              <a:t>spreading</a:t>
            </a:r>
            <a:r>
              <a:rPr lang="sk-SK" sz="2800" dirty="0" smtClean="0">
                <a:solidFill>
                  <a:schemeClr val="bg1"/>
                </a:solidFill>
              </a:rPr>
              <a:t> </a:t>
            </a:r>
            <a:r>
              <a:rPr lang="sk-SK" sz="2800" dirty="0" err="1" smtClean="0">
                <a:solidFill>
                  <a:schemeClr val="bg1"/>
                </a:solidFill>
              </a:rPr>
              <a:t>of</a:t>
            </a:r>
            <a:r>
              <a:rPr lang="sk-SK" sz="2800" dirty="0" smtClean="0">
                <a:solidFill>
                  <a:schemeClr val="bg1"/>
                </a:solidFill>
              </a:rPr>
              <a:t> CZ and SVK </a:t>
            </a:r>
            <a:r>
              <a:rPr lang="sk-SK" sz="2800" dirty="0" err="1" smtClean="0">
                <a:solidFill>
                  <a:schemeClr val="bg1"/>
                </a:solidFill>
              </a:rPr>
              <a:t>the</a:t>
            </a:r>
            <a:r>
              <a:rPr lang="sk-SK" sz="2800" dirty="0" smtClean="0">
                <a:solidFill>
                  <a:schemeClr val="bg1"/>
                </a:solidFill>
              </a:rPr>
              <a:t> </a:t>
            </a:r>
            <a:r>
              <a:rPr lang="sk-SK" sz="2800" dirty="0" err="1" smtClean="0">
                <a:solidFill>
                  <a:schemeClr val="bg1"/>
                </a:solidFill>
              </a:rPr>
              <a:t>conditions</a:t>
            </a:r>
            <a:r>
              <a:rPr lang="sk-SK" sz="2800" dirty="0" smtClean="0">
                <a:solidFill>
                  <a:schemeClr val="bg1"/>
                </a:solidFill>
              </a:rPr>
              <a:t> </a:t>
            </a:r>
            <a:r>
              <a:rPr lang="sk-SK" sz="2800" dirty="0" err="1" smtClean="0">
                <a:solidFill>
                  <a:schemeClr val="bg1"/>
                </a:solidFill>
              </a:rPr>
              <a:t>went</a:t>
            </a:r>
            <a:r>
              <a:rPr lang="sk-SK" sz="2800" dirty="0" smtClean="0">
                <a:solidFill>
                  <a:schemeClr val="bg1"/>
                </a:solidFill>
              </a:rPr>
              <a:t> </a:t>
            </a:r>
            <a:r>
              <a:rPr lang="sk-SK" sz="2800" dirty="0" err="1" smtClean="0">
                <a:solidFill>
                  <a:schemeClr val="bg1"/>
                </a:solidFill>
              </a:rPr>
              <a:t>poorer</a:t>
            </a:r>
            <a:r>
              <a:rPr lang="sk-SK" sz="2800" dirty="0" smtClean="0">
                <a:solidFill>
                  <a:schemeClr val="bg1"/>
                </a:solidFill>
              </a:rPr>
              <a:t>, </a:t>
            </a:r>
            <a:r>
              <a:rPr lang="sk-SK" sz="2800" dirty="0" err="1" smtClean="0">
                <a:solidFill>
                  <a:schemeClr val="bg1"/>
                </a:solidFill>
              </a:rPr>
              <a:t>but</a:t>
            </a:r>
            <a:r>
              <a:rPr lang="sk-SK" sz="2800" dirty="0" smtClean="0">
                <a:solidFill>
                  <a:schemeClr val="bg1"/>
                </a:solidFill>
              </a:rPr>
              <a:t> </a:t>
            </a:r>
            <a:r>
              <a:rPr lang="sk-SK" sz="2800" dirty="0" err="1" smtClean="0">
                <a:solidFill>
                  <a:schemeClr val="bg1"/>
                </a:solidFill>
              </a:rPr>
              <a:t>after</a:t>
            </a:r>
            <a:r>
              <a:rPr lang="sk-SK" sz="2800" dirty="0" smtClean="0">
                <a:solidFill>
                  <a:schemeClr val="bg1"/>
                </a:solidFill>
              </a:rPr>
              <a:t> 2000 </a:t>
            </a:r>
            <a:r>
              <a:rPr lang="sk-SK" sz="2800" dirty="0" err="1" smtClean="0">
                <a:solidFill>
                  <a:schemeClr val="bg1"/>
                </a:solidFill>
              </a:rPr>
              <a:t>the</a:t>
            </a:r>
            <a:r>
              <a:rPr lang="sk-SK" sz="2800" dirty="0" smtClean="0">
                <a:solidFill>
                  <a:schemeClr val="bg1"/>
                </a:solidFill>
              </a:rPr>
              <a:t> </a:t>
            </a:r>
            <a:r>
              <a:rPr lang="sk-SK" sz="2800" dirty="0" err="1" smtClean="0">
                <a:solidFill>
                  <a:schemeClr val="bg1"/>
                </a:solidFill>
              </a:rPr>
              <a:t>situation</a:t>
            </a:r>
            <a:r>
              <a:rPr lang="sk-SK" sz="2800" dirty="0" smtClean="0">
                <a:solidFill>
                  <a:schemeClr val="bg1"/>
                </a:solidFill>
              </a:rPr>
              <a:t> has </a:t>
            </a:r>
            <a:r>
              <a:rPr lang="sk-SK" sz="2800" dirty="0" err="1" smtClean="0">
                <a:solidFill>
                  <a:schemeClr val="bg1"/>
                </a:solidFill>
              </a:rPr>
              <a:t>been</a:t>
            </a:r>
            <a:r>
              <a:rPr lang="sk-SK" sz="2800" dirty="0" smtClean="0">
                <a:solidFill>
                  <a:schemeClr val="bg1"/>
                </a:solidFill>
              </a:rPr>
              <a:t> </a:t>
            </a:r>
            <a:r>
              <a:rPr lang="sk-SK" sz="2800" dirty="0" err="1" smtClean="0">
                <a:solidFill>
                  <a:schemeClr val="bg1"/>
                </a:solidFill>
              </a:rPr>
              <a:t>improving</a:t>
            </a:r>
            <a:r>
              <a:rPr lang="sk-SK" sz="2800" dirty="0" smtClean="0">
                <a:solidFill>
                  <a:schemeClr val="bg1"/>
                </a:solidFill>
              </a:rPr>
              <a:t>“.</a:t>
            </a:r>
          </a:p>
          <a:p>
            <a:pPr marL="0" indent="0">
              <a:buNone/>
            </a:pPr>
            <a:r>
              <a:rPr lang="sk-SK" sz="2800" dirty="0" smtClean="0">
                <a:solidFill>
                  <a:schemeClr val="bg1"/>
                </a:solidFill>
              </a:rPr>
              <a:t>(6)“</a:t>
            </a:r>
            <a:r>
              <a:rPr lang="sk-SK" sz="2800" dirty="0" smtClean="0">
                <a:solidFill>
                  <a:srgbClr val="FF0000"/>
                </a:solidFill>
              </a:rPr>
              <a:t>I </a:t>
            </a:r>
            <a:r>
              <a:rPr lang="sk-SK" sz="2800" dirty="0" err="1" smtClean="0">
                <a:solidFill>
                  <a:srgbClr val="FF0000"/>
                </a:solidFill>
              </a:rPr>
              <a:t>expected</a:t>
            </a:r>
            <a:r>
              <a:rPr lang="sk-SK" sz="2800" dirty="0" smtClean="0">
                <a:solidFill>
                  <a:srgbClr val="FF0000"/>
                </a:solidFill>
              </a:rPr>
              <a:t> </a:t>
            </a:r>
            <a:r>
              <a:rPr lang="sk-SK" sz="2800" dirty="0" err="1" smtClean="0">
                <a:solidFill>
                  <a:srgbClr val="FF0000"/>
                </a:solidFill>
              </a:rPr>
              <a:t>some</a:t>
            </a:r>
            <a:r>
              <a:rPr lang="sk-SK" sz="2800" dirty="0" smtClean="0">
                <a:solidFill>
                  <a:srgbClr val="FF0000"/>
                </a:solidFill>
              </a:rPr>
              <a:t> </a:t>
            </a:r>
            <a:r>
              <a:rPr lang="sk-SK" sz="2800" dirty="0" err="1" smtClean="0">
                <a:solidFill>
                  <a:srgbClr val="FF0000"/>
                </a:solidFill>
              </a:rPr>
              <a:t>financial</a:t>
            </a:r>
            <a:r>
              <a:rPr lang="sk-SK" sz="2800" dirty="0" smtClean="0">
                <a:solidFill>
                  <a:srgbClr val="FF0000"/>
                </a:solidFill>
              </a:rPr>
              <a:t> </a:t>
            </a:r>
            <a:r>
              <a:rPr lang="sk-SK" sz="2800" dirty="0" err="1" smtClean="0">
                <a:solidFill>
                  <a:srgbClr val="FF0000"/>
                </a:solidFill>
              </a:rPr>
              <a:t>support</a:t>
            </a:r>
            <a:r>
              <a:rPr lang="sk-SK" sz="2800" dirty="0" smtClean="0">
                <a:solidFill>
                  <a:srgbClr val="FF0000"/>
                </a:solidFill>
              </a:rPr>
              <a:t> </a:t>
            </a:r>
            <a:r>
              <a:rPr lang="sk-SK" sz="2800" dirty="0" err="1" smtClean="0">
                <a:solidFill>
                  <a:srgbClr val="FF0000"/>
                </a:solidFill>
              </a:rPr>
              <a:t>from</a:t>
            </a:r>
            <a:r>
              <a:rPr lang="sk-SK" sz="2800" dirty="0" smtClean="0">
                <a:solidFill>
                  <a:srgbClr val="FF0000"/>
                </a:solidFill>
              </a:rPr>
              <a:t> </a:t>
            </a:r>
            <a:r>
              <a:rPr lang="sk-SK" sz="2800" dirty="0" err="1" smtClean="0">
                <a:solidFill>
                  <a:srgbClr val="FF0000"/>
                </a:solidFill>
              </a:rPr>
              <a:t>the</a:t>
            </a:r>
            <a:r>
              <a:rPr lang="sk-SK" sz="2800" dirty="0" smtClean="0">
                <a:solidFill>
                  <a:srgbClr val="FF0000"/>
                </a:solidFill>
              </a:rPr>
              <a:t> </a:t>
            </a:r>
            <a:r>
              <a:rPr lang="sk-SK" sz="2800" dirty="0" err="1" smtClean="0">
                <a:solidFill>
                  <a:srgbClr val="FF0000"/>
                </a:solidFill>
              </a:rPr>
              <a:t>sport</a:t>
            </a:r>
            <a:r>
              <a:rPr lang="sk-SK" sz="2800" dirty="0" smtClean="0">
                <a:solidFill>
                  <a:srgbClr val="FF0000"/>
                </a:solidFill>
              </a:rPr>
              <a:t> </a:t>
            </a:r>
            <a:r>
              <a:rPr lang="sk-SK" sz="2800" dirty="0" err="1" smtClean="0">
                <a:solidFill>
                  <a:srgbClr val="FF0000"/>
                </a:solidFill>
              </a:rPr>
              <a:t>association</a:t>
            </a:r>
            <a:r>
              <a:rPr lang="sk-SK" sz="2800" dirty="0" smtClean="0">
                <a:solidFill>
                  <a:srgbClr val="FF0000"/>
                </a:solidFill>
              </a:rPr>
              <a:t> or state, </a:t>
            </a:r>
            <a:r>
              <a:rPr lang="sk-SK" sz="2800" dirty="0" err="1" smtClean="0">
                <a:solidFill>
                  <a:srgbClr val="FF0000"/>
                </a:solidFill>
              </a:rPr>
              <a:t>as</a:t>
            </a:r>
            <a:r>
              <a:rPr lang="sk-SK" sz="2800" dirty="0" smtClean="0">
                <a:solidFill>
                  <a:srgbClr val="FF0000"/>
                </a:solidFill>
              </a:rPr>
              <a:t> </a:t>
            </a:r>
            <a:r>
              <a:rPr lang="sk-SK" sz="2800" dirty="0" err="1" smtClean="0">
                <a:solidFill>
                  <a:srgbClr val="FF0000"/>
                </a:solidFill>
              </a:rPr>
              <a:t>well</a:t>
            </a:r>
            <a:r>
              <a:rPr lang="sk-SK" sz="2800" dirty="0" smtClean="0">
                <a:solidFill>
                  <a:srgbClr val="FF0000"/>
                </a:solidFill>
              </a:rPr>
              <a:t> </a:t>
            </a:r>
            <a:r>
              <a:rPr lang="sk-SK" sz="2800" dirty="0" err="1" smtClean="0">
                <a:solidFill>
                  <a:srgbClr val="FF0000"/>
                </a:solidFill>
              </a:rPr>
              <a:t>as</a:t>
            </a:r>
            <a:r>
              <a:rPr lang="sk-SK" sz="2800" dirty="0" smtClean="0">
                <a:solidFill>
                  <a:srgbClr val="FF0000"/>
                </a:solidFill>
              </a:rPr>
              <a:t> </a:t>
            </a:r>
            <a:r>
              <a:rPr lang="sk-SK" sz="2800" dirty="0" err="1" smtClean="0">
                <a:solidFill>
                  <a:srgbClr val="FF0000"/>
                </a:solidFill>
              </a:rPr>
              <a:t>from</a:t>
            </a:r>
            <a:r>
              <a:rPr lang="sk-SK" sz="2800" dirty="0" smtClean="0">
                <a:solidFill>
                  <a:srgbClr val="FF0000"/>
                </a:solidFill>
              </a:rPr>
              <a:t> </a:t>
            </a:r>
            <a:r>
              <a:rPr lang="sk-SK" sz="2800" dirty="0" err="1" smtClean="0">
                <a:solidFill>
                  <a:srgbClr val="FF0000"/>
                </a:solidFill>
              </a:rPr>
              <a:t>the</a:t>
            </a:r>
            <a:r>
              <a:rPr lang="sk-SK" sz="2800" dirty="0" smtClean="0">
                <a:solidFill>
                  <a:srgbClr val="FF0000"/>
                </a:solidFill>
              </a:rPr>
              <a:t> </a:t>
            </a:r>
            <a:r>
              <a:rPr lang="sk-SK" sz="2800" dirty="0" err="1" smtClean="0">
                <a:solidFill>
                  <a:srgbClr val="FF0000"/>
                </a:solidFill>
              </a:rPr>
              <a:t>school</a:t>
            </a:r>
            <a:r>
              <a:rPr lang="sk-SK" sz="2800" dirty="0" smtClean="0">
                <a:solidFill>
                  <a:srgbClr val="FF0000"/>
                </a:solidFill>
              </a:rPr>
              <a:t> </a:t>
            </a:r>
            <a:r>
              <a:rPr lang="sk-SK" sz="2800" dirty="0" smtClean="0">
                <a:solidFill>
                  <a:schemeClr val="bg1"/>
                </a:solidFill>
              </a:rPr>
              <a:t>in </a:t>
            </a:r>
            <a:r>
              <a:rPr lang="sk-SK" sz="2800" dirty="0" err="1" smtClean="0">
                <a:solidFill>
                  <a:schemeClr val="bg1"/>
                </a:solidFill>
              </a:rPr>
              <a:t>the</a:t>
            </a:r>
            <a:r>
              <a:rPr lang="sk-SK" sz="2800" dirty="0" smtClean="0">
                <a:solidFill>
                  <a:schemeClr val="bg1"/>
                </a:solidFill>
              </a:rPr>
              <a:t> </a:t>
            </a:r>
            <a:r>
              <a:rPr lang="sk-SK" sz="2800" dirty="0" err="1" smtClean="0">
                <a:solidFill>
                  <a:schemeClr val="bg1"/>
                </a:solidFill>
              </a:rPr>
              <a:t>form</a:t>
            </a:r>
            <a:r>
              <a:rPr lang="sk-SK" sz="2800" dirty="0" smtClean="0">
                <a:solidFill>
                  <a:schemeClr val="bg1"/>
                </a:solidFill>
              </a:rPr>
              <a:t> </a:t>
            </a:r>
            <a:r>
              <a:rPr lang="sk-SK" sz="2800" dirty="0" err="1" smtClean="0">
                <a:solidFill>
                  <a:schemeClr val="bg1"/>
                </a:solidFill>
              </a:rPr>
              <a:t>of</a:t>
            </a:r>
            <a:r>
              <a:rPr lang="sk-SK" sz="2800" dirty="0" smtClean="0">
                <a:solidFill>
                  <a:schemeClr val="bg1"/>
                </a:solidFill>
              </a:rPr>
              <a:t> </a:t>
            </a:r>
            <a:r>
              <a:rPr lang="sk-SK" sz="2800" dirty="0" err="1" smtClean="0">
                <a:solidFill>
                  <a:schemeClr val="bg1"/>
                </a:solidFill>
              </a:rPr>
              <a:t>an</a:t>
            </a:r>
            <a:r>
              <a:rPr lang="sk-SK" sz="2800" dirty="0" smtClean="0">
                <a:solidFill>
                  <a:schemeClr val="bg1"/>
                </a:solidFill>
              </a:rPr>
              <a:t> </a:t>
            </a:r>
            <a:r>
              <a:rPr lang="sk-SK" sz="2800" dirty="0" err="1" smtClean="0">
                <a:solidFill>
                  <a:schemeClr val="bg1"/>
                </a:solidFill>
              </a:rPr>
              <a:t>individual</a:t>
            </a:r>
            <a:r>
              <a:rPr lang="sk-SK" sz="2800" dirty="0" smtClean="0">
                <a:solidFill>
                  <a:schemeClr val="bg1"/>
                </a:solidFill>
              </a:rPr>
              <a:t> </a:t>
            </a:r>
            <a:r>
              <a:rPr lang="sk-SK" sz="2800" dirty="0" err="1" smtClean="0">
                <a:solidFill>
                  <a:schemeClr val="bg1"/>
                </a:solidFill>
              </a:rPr>
              <a:t>arrangement</a:t>
            </a:r>
            <a:r>
              <a:rPr lang="sk-SK" sz="2800" dirty="0" smtClean="0">
                <a:solidFill>
                  <a:schemeClr val="bg1"/>
                </a:solidFill>
              </a:rPr>
              <a:t> </a:t>
            </a:r>
            <a:r>
              <a:rPr lang="sk-SK" sz="2800" dirty="0" err="1" smtClean="0">
                <a:solidFill>
                  <a:schemeClr val="bg1"/>
                </a:solidFill>
              </a:rPr>
              <a:t>of</a:t>
            </a:r>
            <a:r>
              <a:rPr lang="sk-SK" sz="2800" dirty="0" smtClean="0">
                <a:solidFill>
                  <a:schemeClr val="bg1"/>
                </a:solidFill>
              </a:rPr>
              <a:t> </a:t>
            </a:r>
            <a:r>
              <a:rPr lang="sk-SK" sz="2800" dirty="0" err="1" smtClean="0">
                <a:solidFill>
                  <a:schemeClr val="bg1"/>
                </a:solidFill>
              </a:rPr>
              <a:t>the</a:t>
            </a:r>
            <a:r>
              <a:rPr lang="sk-SK" sz="2800" dirty="0" smtClean="0">
                <a:solidFill>
                  <a:schemeClr val="bg1"/>
                </a:solidFill>
              </a:rPr>
              <a:t> study, </a:t>
            </a:r>
            <a:r>
              <a:rPr lang="sk-SK" sz="2800" dirty="0" err="1" smtClean="0">
                <a:solidFill>
                  <a:srgbClr val="FF0000"/>
                </a:solidFill>
              </a:rPr>
              <a:t>but</a:t>
            </a:r>
            <a:r>
              <a:rPr lang="sk-SK" sz="2800" dirty="0" smtClean="0">
                <a:solidFill>
                  <a:srgbClr val="FF0000"/>
                </a:solidFill>
              </a:rPr>
              <a:t> </a:t>
            </a:r>
            <a:r>
              <a:rPr lang="sk-SK" sz="2800" dirty="0" err="1" smtClean="0">
                <a:solidFill>
                  <a:srgbClr val="FF0000"/>
                </a:solidFill>
              </a:rPr>
              <a:t>nothing</a:t>
            </a:r>
            <a:r>
              <a:rPr lang="sk-SK" sz="2800" dirty="0" smtClean="0">
                <a:solidFill>
                  <a:srgbClr val="FF0000"/>
                </a:solidFill>
              </a:rPr>
              <a:t> has </a:t>
            </a:r>
            <a:r>
              <a:rPr lang="sk-SK" sz="2800" dirty="0" err="1" smtClean="0">
                <a:solidFill>
                  <a:srgbClr val="FF0000"/>
                </a:solidFill>
              </a:rPr>
              <a:t>happened</a:t>
            </a:r>
            <a:r>
              <a:rPr lang="sk-SK" sz="2800" dirty="0" smtClean="0">
                <a:solidFill>
                  <a:srgbClr val="FF0000"/>
                </a:solidFill>
              </a:rPr>
              <a:t>“.</a:t>
            </a:r>
            <a:endParaRPr lang="sk-SK" sz="2800" dirty="0">
              <a:solidFill>
                <a:srgbClr val="FF0000"/>
              </a:solidFill>
            </a:endParaRPr>
          </a:p>
        </p:txBody>
      </p:sp>
    </p:spTree>
    <p:extLst>
      <p:ext uri="{BB962C8B-B14F-4D97-AF65-F5344CB8AC3E}">
        <p14:creationId xmlns:p14="http://schemas.microsoft.com/office/powerpoint/2010/main" val="1018992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66836"/>
            <a:ext cx="8229600" cy="952500"/>
          </a:xfrm>
        </p:spPr>
        <p:txBody>
          <a:bodyPr>
            <a:normAutofit/>
          </a:bodyPr>
          <a:lstStyle/>
          <a:p>
            <a:r>
              <a:rPr lang="sk-SK" sz="3600" dirty="0">
                <a:solidFill>
                  <a:schemeClr val="bg1"/>
                </a:solidFill>
              </a:rPr>
              <a:t>CHANGES OF EXPECTATIONS</a:t>
            </a:r>
            <a:endParaRPr lang="sk-SK" sz="3600" dirty="0"/>
          </a:p>
        </p:txBody>
      </p:sp>
      <p:sp>
        <p:nvSpPr>
          <p:cNvPr id="3" name="Zástupný symbol obsahu 2"/>
          <p:cNvSpPr>
            <a:spLocks noGrp="1"/>
          </p:cNvSpPr>
          <p:nvPr>
            <p:ph idx="1"/>
          </p:nvPr>
        </p:nvSpPr>
        <p:spPr>
          <a:xfrm>
            <a:off x="467544" y="1057300"/>
            <a:ext cx="8229600" cy="3771636"/>
          </a:xfrm>
        </p:spPr>
        <p:txBody>
          <a:bodyPr>
            <a:normAutofit/>
          </a:bodyPr>
          <a:lstStyle/>
          <a:p>
            <a:pPr marL="0" indent="0">
              <a:buNone/>
            </a:pPr>
            <a:r>
              <a:rPr lang="sk-SK" sz="2800" dirty="0" smtClean="0">
                <a:solidFill>
                  <a:schemeClr val="bg1"/>
                </a:solidFill>
              </a:rPr>
              <a:t>(7)“I </a:t>
            </a:r>
            <a:r>
              <a:rPr lang="sk-SK" sz="2800" dirty="0" err="1" smtClean="0">
                <a:solidFill>
                  <a:schemeClr val="bg1"/>
                </a:solidFill>
              </a:rPr>
              <a:t>started</a:t>
            </a:r>
            <a:r>
              <a:rPr lang="sk-SK" sz="2800" dirty="0" smtClean="0">
                <a:solidFill>
                  <a:schemeClr val="bg1"/>
                </a:solidFill>
              </a:rPr>
              <a:t> </a:t>
            </a:r>
            <a:r>
              <a:rPr lang="sk-SK" sz="2800" dirty="0" err="1" smtClean="0">
                <a:solidFill>
                  <a:schemeClr val="bg1"/>
                </a:solidFill>
              </a:rPr>
              <a:t>with</a:t>
            </a:r>
            <a:r>
              <a:rPr lang="sk-SK" sz="2800" dirty="0" smtClean="0">
                <a:solidFill>
                  <a:schemeClr val="bg1"/>
                </a:solidFill>
              </a:rPr>
              <a:t> </a:t>
            </a:r>
            <a:r>
              <a:rPr lang="sk-SK" sz="2800" dirty="0" err="1" smtClean="0">
                <a:solidFill>
                  <a:schemeClr val="bg1"/>
                </a:solidFill>
              </a:rPr>
              <a:t>track</a:t>
            </a:r>
            <a:r>
              <a:rPr lang="sk-SK" sz="2800" dirty="0" smtClean="0">
                <a:solidFill>
                  <a:schemeClr val="bg1"/>
                </a:solidFill>
              </a:rPr>
              <a:t> and </a:t>
            </a:r>
            <a:r>
              <a:rPr lang="sk-SK" sz="2800" dirty="0" err="1" smtClean="0">
                <a:solidFill>
                  <a:schemeClr val="bg1"/>
                </a:solidFill>
              </a:rPr>
              <a:t>field</a:t>
            </a:r>
            <a:r>
              <a:rPr lang="sk-SK" sz="2800" dirty="0" smtClean="0">
                <a:solidFill>
                  <a:schemeClr val="bg1"/>
                </a:solidFill>
              </a:rPr>
              <a:t> </a:t>
            </a:r>
            <a:r>
              <a:rPr lang="sk-SK" sz="2800" dirty="0" err="1" smtClean="0">
                <a:solidFill>
                  <a:schemeClr val="bg1"/>
                </a:solidFill>
              </a:rPr>
              <a:t>as</a:t>
            </a:r>
            <a:r>
              <a:rPr lang="sk-SK" sz="2800" dirty="0" smtClean="0">
                <a:solidFill>
                  <a:schemeClr val="bg1"/>
                </a:solidFill>
              </a:rPr>
              <a:t> a </a:t>
            </a:r>
            <a:r>
              <a:rPr lang="sk-SK" sz="2800" dirty="0" err="1" smtClean="0">
                <a:solidFill>
                  <a:schemeClr val="bg1"/>
                </a:solidFill>
              </a:rPr>
              <a:t>student</a:t>
            </a:r>
            <a:r>
              <a:rPr lang="sk-SK" sz="2800" dirty="0" smtClean="0">
                <a:solidFill>
                  <a:schemeClr val="bg1"/>
                </a:solidFill>
              </a:rPr>
              <a:t>. </a:t>
            </a:r>
            <a:r>
              <a:rPr lang="sk-SK" sz="2800" dirty="0" err="1" smtClean="0">
                <a:solidFill>
                  <a:schemeClr val="bg1"/>
                </a:solidFill>
              </a:rPr>
              <a:t>Now</a:t>
            </a:r>
            <a:r>
              <a:rPr lang="sk-SK" sz="2800" dirty="0" smtClean="0">
                <a:solidFill>
                  <a:schemeClr val="bg1"/>
                </a:solidFill>
              </a:rPr>
              <a:t>, I am </a:t>
            </a:r>
            <a:r>
              <a:rPr lang="sk-SK" sz="2800" dirty="0" err="1" smtClean="0">
                <a:solidFill>
                  <a:schemeClr val="bg1"/>
                </a:solidFill>
              </a:rPr>
              <a:t>an</a:t>
            </a:r>
            <a:r>
              <a:rPr lang="sk-SK" sz="2800" dirty="0" smtClean="0">
                <a:solidFill>
                  <a:schemeClr val="bg1"/>
                </a:solidFill>
              </a:rPr>
              <a:t> </a:t>
            </a:r>
            <a:r>
              <a:rPr lang="sk-SK" sz="2800" dirty="0" err="1" smtClean="0">
                <a:solidFill>
                  <a:schemeClr val="bg1"/>
                </a:solidFill>
              </a:rPr>
              <a:t>Olympian</a:t>
            </a:r>
            <a:r>
              <a:rPr lang="sk-SK" sz="2800" dirty="0" smtClean="0">
                <a:solidFill>
                  <a:schemeClr val="bg1"/>
                </a:solidFill>
              </a:rPr>
              <a:t> </a:t>
            </a:r>
            <a:r>
              <a:rPr lang="sk-SK" sz="2800" dirty="0" err="1" smtClean="0">
                <a:solidFill>
                  <a:schemeClr val="bg1"/>
                </a:solidFill>
              </a:rPr>
              <a:t>but</a:t>
            </a:r>
            <a:r>
              <a:rPr lang="sk-SK" sz="2800" dirty="0" smtClean="0">
                <a:solidFill>
                  <a:schemeClr val="bg1"/>
                </a:solidFill>
              </a:rPr>
              <a:t> do </a:t>
            </a:r>
            <a:r>
              <a:rPr lang="sk-SK" sz="2800" dirty="0" err="1" smtClean="0">
                <a:solidFill>
                  <a:schemeClr val="bg1"/>
                </a:solidFill>
              </a:rPr>
              <a:t>not</a:t>
            </a:r>
            <a:r>
              <a:rPr lang="sk-SK" sz="2800" dirty="0" smtClean="0">
                <a:solidFill>
                  <a:schemeClr val="bg1"/>
                </a:solidFill>
              </a:rPr>
              <a:t> </a:t>
            </a:r>
            <a:r>
              <a:rPr lang="sk-SK" sz="2800" dirty="0" err="1" smtClean="0">
                <a:solidFill>
                  <a:schemeClr val="bg1"/>
                </a:solidFill>
              </a:rPr>
              <a:t>belong</a:t>
            </a:r>
            <a:r>
              <a:rPr lang="sk-SK" sz="2800" dirty="0" smtClean="0">
                <a:solidFill>
                  <a:schemeClr val="bg1"/>
                </a:solidFill>
              </a:rPr>
              <a:t> to </a:t>
            </a:r>
            <a:r>
              <a:rPr lang="sk-SK" sz="2800" dirty="0" err="1" smtClean="0">
                <a:solidFill>
                  <a:schemeClr val="bg1"/>
                </a:solidFill>
              </a:rPr>
              <a:t>any</a:t>
            </a:r>
            <a:r>
              <a:rPr lang="sk-SK" sz="2800" dirty="0" smtClean="0">
                <a:solidFill>
                  <a:schemeClr val="bg1"/>
                </a:solidFill>
              </a:rPr>
              <a:t> top </a:t>
            </a:r>
            <a:r>
              <a:rPr lang="sk-SK" sz="2800" dirty="0" err="1" smtClean="0">
                <a:solidFill>
                  <a:schemeClr val="bg1"/>
                </a:solidFill>
              </a:rPr>
              <a:t>sport</a:t>
            </a:r>
            <a:r>
              <a:rPr lang="sk-SK" sz="2800" dirty="0" smtClean="0">
                <a:solidFill>
                  <a:schemeClr val="bg1"/>
                </a:solidFill>
              </a:rPr>
              <a:t> centre so </a:t>
            </a:r>
            <a:r>
              <a:rPr lang="sk-SK" sz="2800" dirty="0" err="1" smtClean="0">
                <a:solidFill>
                  <a:srgbClr val="FF0000"/>
                </a:solidFill>
              </a:rPr>
              <a:t>the</a:t>
            </a:r>
            <a:r>
              <a:rPr lang="sk-SK" sz="2800" dirty="0" smtClean="0">
                <a:solidFill>
                  <a:srgbClr val="FF0000"/>
                </a:solidFill>
              </a:rPr>
              <a:t> </a:t>
            </a:r>
            <a:r>
              <a:rPr lang="sk-SK" sz="2800" dirty="0" err="1" smtClean="0">
                <a:solidFill>
                  <a:srgbClr val="FF0000"/>
                </a:solidFill>
              </a:rPr>
              <a:t>main</a:t>
            </a:r>
            <a:r>
              <a:rPr lang="sk-SK" sz="2800" dirty="0" smtClean="0">
                <a:solidFill>
                  <a:srgbClr val="FF0000"/>
                </a:solidFill>
              </a:rPr>
              <a:t> </a:t>
            </a:r>
            <a:r>
              <a:rPr lang="sk-SK" sz="2800" dirty="0" err="1" smtClean="0">
                <a:solidFill>
                  <a:srgbClr val="FF0000"/>
                </a:solidFill>
              </a:rPr>
              <a:t>problem</a:t>
            </a:r>
            <a:r>
              <a:rPr lang="sk-SK" sz="2800" dirty="0" smtClean="0">
                <a:solidFill>
                  <a:srgbClr val="FF0000"/>
                </a:solidFill>
              </a:rPr>
              <a:t> </a:t>
            </a:r>
            <a:r>
              <a:rPr lang="sk-SK" sz="2800" dirty="0" err="1" smtClean="0">
                <a:solidFill>
                  <a:srgbClr val="FF0000"/>
                </a:solidFill>
              </a:rPr>
              <a:t>is</a:t>
            </a:r>
            <a:r>
              <a:rPr lang="sk-SK" sz="2800" dirty="0" smtClean="0">
                <a:solidFill>
                  <a:srgbClr val="FF0000"/>
                </a:solidFill>
              </a:rPr>
              <a:t> to </a:t>
            </a:r>
            <a:r>
              <a:rPr lang="sk-SK" sz="2800" dirty="0" err="1" smtClean="0">
                <a:solidFill>
                  <a:srgbClr val="FF0000"/>
                </a:solidFill>
              </a:rPr>
              <a:t>find</a:t>
            </a:r>
            <a:r>
              <a:rPr lang="sk-SK" sz="2800" dirty="0" smtClean="0">
                <a:solidFill>
                  <a:srgbClr val="FF0000"/>
                </a:solidFill>
              </a:rPr>
              <a:t> a </a:t>
            </a:r>
            <a:r>
              <a:rPr lang="sk-SK" sz="2800" dirty="0" err="1" smtClean="0">
                <a:solidFill>
                  <a:srgbClr val="FF0000"/>
                </a:solidFill>
              </a:rPr>
              <a:t>source</a:t>
            </a:r>
            <a:r>
              <a:rPr lang="sk-SK" sz="2800" dirty="0" smtClean="0">
                <a:solidFill>
                  <a:srgbClr val="FF0000"/>
                </a:solidFill>
              </a:rPr>
              <a:t> </a:t>
            </a:r>
            <a:r>
              <a:rPr lang="sk-SK" sz="2800" dirty="0" err="1" smtClean="0">
                <a:solidFill>
                  <a:srgbClr val="FF0000"/>
                </a:solidFill>
              </a:rPr>
              <a:t>of</a:t>
            </a:r>
            <a:r>
              <a:rPr lang="sk-SK" sz="2800" dirty="0" smtClean="0">
                <a:solidFill>
                  <a:srgbClr val="FF0000"/>
                </a:solidFill>
              </a:rPr>
              <a:t> </a:t>
            </a:r>
            <a:r>
              <a:rPr lang="sk-SK" sz="2800" dirty="0" err="1" smtClean="0">
                <a:solidFill>
                  <a:srgbClr val="FF0000"/>
                </a:solidFill>
              </a:rPr>
              <a:t>basic</a:t>
            </a:r>
            <a:r>
              <a:rPr lang="sk-SK" sz="2800" dirty="0" smtClean="0">
                <a:solidFill>
                  <a:srgbClr val="FF0000"/>
                </a:solidFill>
              </a:rPr>
              <a:t> </a:t>
            </a:r>
            <a:r>
              <a:rPr lang="sk-SK" sz="2800" dirty="0" err="1" smtClean="0">
                <a:solidFill>
                  <a:srgbClr val="FF0000"/>
                </a:solidFill>
              </a:rPr>
              <a:t>income</a:t>
            </a:r>
            <a:r>
              <a:rPr lang="sk-SK" sz="2800" dirty="0" smtClean="0">
                <a:solidFill>
                  <a:srgbClr val="FF0000"/>
                </a:solidFill>
              </a:rPr>
              <a:t> </a:t>
            </a:r>
            <a:r>
              <a:rPr lang="sk-SK" sz="2800" dirty="0" err="1" smtClean="0">
                <a:solidFill>
                  <a:srgbClr val="FF0000"/>
                </a:solidFill>
              </a:rPr>
              <a:t>for</a:t>
            </a:r>
            <a:r>
              <a:rPr lang="sk-SK" sz="2800" dirty="0" smtClean="0">
                <a:solidFill>
                  <a:srgbClr val="FF0000"/>
                </a:solidFill>
              </a:rPr>
              <a:t> my </a:t>
            </a:r>
            <a:r>
              <a:rPr lang="sk-SK" sz="2800" dirty="0" err="1" smtClean="0">
                <a:solidFill>
                  <a:srgbClr val="FF0000"/>
                </a:solidFill>
              </a:rPr>
              <a:t>living</a:t>
            </a:r>
            <a:r>
              <a:rPr lang="sk-SK" sz="2800" dirty="0" smtClean="0">
                <a:solidFill>
                  <a:srgbClr val="FF0000"/>
                </a:solidFill>
              </a:rPr>
              <a:t>“.</a:t>
            </a:r>
          </a:p>
          <a:p>
            <a:pPr marL="0" indent="0">
              <a:buNone/>
            </a:pPr>
            <a:r>
              <a:rPr lang="sk-SK" sz="2800" dirty="0" smtClean="0">
                <a:solidFill>
                  <a:schemeClr val="bg1"/>
                </a:solidFill>
              </a:rPr>
              <a:t>(8)“I </a:t>
            </a:r>
            <a:r>
              <a:rPr lang="sk-SK" sz="2800" dirty="0" err="1" smtClean="0">
                <a:solidFill>
                  <a:schemeClr val="bg1"/>
                </a:solidFill>
              </a:rPr>
              <a:t>have</a:t>
            </a:r>
            <a:r>
              <a:rPr lang="sk-SK" sz="2800" dirty="0" smtClean="0">
                <a:solidFill>
                  <a:schemeClr val="bg1"/>
                </a:solidFill>
              </a:rPr>
              <a:t> </a:t>
            </a:r>
            <a:r>
              <a:rPr lang="sk-SK" sz="2800" dirty="0" err="1" smtClean="0">
                <a:solidFill>
                  <a:schemeClr val="bg1"/>
                </a:solidFill>
              </a:rPr>
              <a:t>always</a:t>
            </a:r>
            <a:r>
              <a:rPr lang="sk-SK" sz="2800" dirty="0" smtClean="0">
                <a:solidFill>
                  <a:schemeClr val="bg1"/>
                </a:solidFill>
              </a:rPr>
              <a:t> </a:t>
            </a:r>
            <a:r>
              <a:rPr lang="sk-SK" sz="2800" dirty="0" err="1" smtClean="0">
                <a:solidFill>
                  <a:schemeClr val="bg1"/>
                </a:solidFill>
              </a:rPr>
              <a:t>been</a:t>
            </a:r>
            <a:r>
              <a:rPr lang="sk-SK" sz="2800" dirty="0" smtClean="0">
                <a:solidFill>
                  <a:schemeClr val="bg1"/>
                </a:solidFill>
              </a:rPr>
              <a:t> </a:t>
            </a:r>
            <a:r>
              <a:rPr lang="sk-SK" sz="2800" dirty="0" err="1" smtClean="0">
                <a:solidFill>
                  <a:schemeClr val="bg1"/>
                </a:solidFill>
              </a:rPr>
              <a:t>keen</a:t>
            </a:r>
            <a:r>
              <a:rPr lang="sk-SK" sz="2800" dirty="0" smtClean="0">
                <a:solidFill>
                  <a:schemeClr val="bg1"/>
                </a:solidFill>
              </a:rPr>
              <a:t> on </a:t>
            </a:r>
            <a:r>
              <a:rPr lang="sk-SK" sz="2800" dirty="0" err="1" smtClean="0">
                <a:solidFill>
                  <a:schemeClr val="bg1"/>
                </a:solidFill>
              </a:rPr>
              <a:t>sport</a:t>
            </a:r>
            <a:r>
              <a:rPr lang="sk-SK" sz="2800" dirty="0" smtClean="0">
                <a:solidFill>
                  <a:schemeClr val="bg1"/>
                </a:solidFill>
              </a:rPr>
              <a:t>. </a:t>
            </a:r>
            <a:r>
              <a:rPr lang="sk-SK" sz="2800" dirty="0" err="1" smtClean="0">
                <a:solidFill>
                  <a:schemeClr val="bg1"/>
                </a:solidFill>
              </a:rPr>
              <a:t>Nothing</a:t>
            </a:r>
            <a:r>
              <a:rPr lang="sk-SK" sz="2800" dirty="0" smtClean="0">
                <a:solidFill>
                  <a:schemeClr val="bg1"/>
                </a:solidFill>
              </a:rPr>
              <a:t> has </a:t>
            </a:r>
            <a:r>
              <a:rPr lang="sk-SK" sz="2800" dirty="0" err="1" smtClean="0">
                <a:solidFill>
                  <a:schemeClr val="bg1"/>
                </a:solidFill>
              </a:rPr>
              <a:t>changed</a:t>
            </a:r>
            <a:r>
              <a:rPr lang="sk-SK" sz="2800" dirty="0" smtClean="0">
                <a:solidFill>
                  <a:schemeClr val="bg1"/>
                </a:solidFill>
              </a:rPr>
              <a:t> </a:t>
            </a:r>
            <a:r>
              <a:rPr lang="sk-SK" sz="2800" dirty="0" err="1" smtClean="0">
                <a:solidFill>
                  <a:schemeClr val="bg1"/>
                </a:solidFill>
              </a:rPr>
              <a:t>since</a:t>
            </a:r>
            <a:r>
              <a:rPr lang="sk-SK" sz="2800" dirty="0" smtClean="0">
                <a:solidFill>
                  <a:schemeClr val="bg1"/>
                </a:solidFill>
              </a:rPr>
              <a:t> </a:t>
            </a:r>
            <a:r>
              <a:rPr lang="sk-SK" sz="2800" dirty="0" err="1" smtClean="0">
                <a:solidFill>
                  <a:schemeClr val="bg1"/>
                </a:solidFill>
              </a:rPr>
              <a:t>then</a:t>
            </a:r>
            <a:r>
              <a:rPr lang="sk-SK" sz="2800" dirty="0" smtClean="0">
                <a:solidFill>
                  <a:schemeClr val="bg1"/>
                </a:solidFill>
              </a:rPr>
              <a:t> </a:t>
            </a:r>
            <a:r>
              <a:rPr lang="sk-SK" sz="2800" dirty="0" err="1" smtClean="0">
                <a:solidFill>
                  <a:schemeClr val="bg1"/>
                </a:solidFill>
              </a:rPr>
              <a:t>but</a:t>
            </a:r>
            <a:r>
              <a:rPr lang="sk-SK" sz="2800" dirty="0" smtClean="0">
                <a:solidFill>
                  <a:schemeClr val="bg1"/>
                </a:solidFill>
              </a:rPr>
              <a:t> </a:t>
            </a:r>
            <a:r>
              <a:rPr lang="sk-SK" sz="2800" dirty="0" err="1" smtClean="0">
                <a:solidFill>
                  <a:srgbClr val="FF0000"/>
                </a:solidFill>
              </a:rPr>
              <a:t>I´m</a:t>
            </a:r>
            <a:r>
              <a:rPr lang="sk-SK" sz="2800" dirty="0" smtClean="0">
                <a:solidFill>
                  <a:srgbClr val="FF0000"/>
                </a:solidFill>
              </a:rPr>
              <a:t> more and more </a:t>
            </a:r>
            <a:r>
              <a:rPr lang="sk-SK" sz="2800" dirty="0" err="1" smtClean="0">
                <a:solidFill>
                  <a:srgbClr val="FF0000"/>
                </a:solidFill>
              </a:rPr>
              <a:t>aware</a:t>
            </a:r>
            <a:r>
              <a:rPr lang="sk-SK" sz="2800" dirty="0" smtClean="0">
                <a:solidFill>
                  <a:srgbClr val="FF0000"/>
                </a:solidFill>
              </a:rPr>
              <a:t> </a:t>
            </a:r>
            <a:r>
              <a:rPr lang="sk-SK" sz="2800" dirty="0" err="1" smtClean="0">
                <a:solidFill>
                  <a:srgbClr val="FF0000"/>
                </a:solidFill>
              </a:rPr>
              <a:t>of</a:t>
            </a:r>
            <a:r>
              <a:rPr lang="sk-SK" sz="2800" dirty="0" smtClean="0">
                <a:solidFill>
                  <a:srgbClr val="FF0000"/>
                </a:solidFill>
              </a:rPr>
              <a:t> </a:t>
            </a:r>
            <a:r>
              <a:rPr lang="sk-SK" sz="2800" dirty="0" err="1" smtClean="0">
                <a:solidFill>
                  <a:srgbClr val="FF0000"/>
                </a:solidFill>
              </a:rPr>
              <a:t>the</a:t>
            </a:r>
            <a:r>
              <a:rPr lang="sk-SK" sz="2800" dirty="0" smtClean="0">
                <a:solidFill>
                  <a:srgbClr val="FF0000"/>
                </a:solidFill>
              </a:rPr>
              <a:t> </a:t>
            </a:r>
            <a:r>
              <a:rPr lang="sk-SK" sz="2800" dirty="0" err="1" smtClean="0">
                <a:solidFill>
                  <a:srgbClr val="FF0000"/>
                </a:solidFill>
              </a:rPr>
              <a:t>fact</a:t>
            </a:r>
            <a:r>
              <a:rPr lang="sk-SK" sz="2800" dirty="0" smtClean="0">
                <a:solidFill>
                  <a:srgbClr val="FF0000"/>
                </a:solidFill>
              </a:rPr>
              <a:t> </a:t>
            </a:r>
            <a:r>
              <a:rPr lang="sk-SK" sz="2800" dirty="0" err="1" smtClean="0">
                <a:solidFill>
                  <a:srgbClr val="FF0000"/>
                </a:solidFill>
              </a:rPr>
              <a:t>that</a:t>
            </a:r>
            <a:r>
              <a:rPr lang="sk-SK" sz="2800" dirty="0" smtClean="0">
                <a:solidFill>
                  <a:srgbClr val="FF0000"/>
                </a:solidFill>
              </a:rPr>
              <a:t> </a:t>
            </a:r>
            <a:r>
              <a:rPr lang="sk-SK" sz="2800" dirty="0" err="1" smtClean="0">
                <a:solidFill>
                  <a:srgbClr val="FF0000"/>
                </a:solidFill>
              </a:rPr>
              <a:t>sport</a:t>
            </a:r>
            <a:r>
              <a:rPr lang="sk-SK" sz="2800" dirty="0" smtClean="0">
                <a:solidFill>
                  <a:srgbClr val="FF0000"/>
                </a:solidFill>
              </a:rPr>
              <a:t> </a:t>
            </a:r>
            <a:r>
              <a:rPr lang="sk-SK" sz="2800" dirty="0" err="1" smtClean="0">
                <a:solidFill>
                  <a:srgbClr val="FF0000"/>
                </a:solidFill>
              </a:rPr>
              <a:t>will</a:t>
            </a:r>
            <a:r>
              <a:rPr lang="sk-SK" sz="2800" dirty="0" smtClean="0">
                <a:solidFill>
                  <a:srgbClr val="FF0000"/>
                </a:solidFill>
              </a:rPr>
              <a:t> </a:t>
            </a:r>
            <a:r>
              <a:rPr lang="sk-SK" sz="2800" dirty="0" err="1" smtClean="0">
                <a:solidFill>
                  <a:srgbClr val="FF0000"/>
                </a:solidFill>
              </a:rPr>
              <a:t>not</a:t>
            </a:r>
            <a:r>
              <a:rPr lang="sk-SK" sz="2800" dirty="0" smtClean="0">
                <a:solidFill>
                  <a:srgbClr val="FF0000"/>
                </a:solidFill>
              </a:rPr>
              <a:t> </a:t>
            </a:r>
            <a:r>
              <a:rPr lang="sk-SK" sz="2800" dirty="0" err="1" smtClean="0">
                <a:solidFill>
                  <a:srgbClr val="FF0000"/>
                </a:solidFill>
              </a:rPr>
              <a:t>be</a:t>
            </a:r>
            <a:r>
              <a:rPr lang="sk-SK" sz="2800" dirty="0" smtClean="0">
                <a:solidFill>
                  <a:srgbClr val="FF0000"/>
                </a:solidFill>
              </a:rPr>
              <a:t> my </a:t>
            </a:r>
            <a:r>
              <a:rPr lang="sk-SK" sz="2800" dirty="0" err="1" smtClean="0">
                <a:solidFill>
                  <a:srgbClr val="FF0000"/>
                </a:solidFill>
              </a:rPr>
              <a:t>source</a:t>
            </a:r>
            <a:r>
              <a:rPr lang="sk-SK" sz="2800" dirty="0" smtClean="0">
                <a:solidFill>
                  <a:srgbClr val="FF0000"/>
                </a:solidFill>
              </a:rPr>
              <a:t> </a:t>
            </a:r>
            <a:r>
              <a:rPr lang="sk-SK" sz="2800" dirty="0" err="1" smtClean="0">
                <a:solidFill>
                  <a:srgbClr val="FF0000"/>
                </a:solidFill>
              </a:rPr>
              <a:t>of</a:t>
            </a:r>
            <a:r>
              <a:rPr lang="sk-SK" sz="2800" dirty="0" smtClean="0">
                <a:solidFill>
                  <a:srgbClr val="FF0000"/>
                </a:solidFill>
              </a:rPr>
              <a:t> </a:t>
            </a:r>
            <a:r>
              <a:rPr lang="sk-SK" sz="2800" dirty="0" err="1" smtClean="0">
                <a:solidFill>
                  <a:srgbClr val="FF0000"/>
                </a:solidFill>
              </a:rPr>
              <a:t>living</a:t>
            </a:r>
            <a:r>
              <a:rPr lang="sk-SK" sz="2800" dirty="0" smtClean="0">
                <a:solidFill>
                  <a:srgbClr val="FF0000"/>
                </a:solidFill>
              </a:rPr>
              <a:t> and I </a:t>
            </a:r>
            <a:r>
              <a:rPr lang="sk-SK" sz="2800" dirty="0" err="1" smtClean="0">
                <a:solidFill>
                  <a:srgbClr val="FF0000"/>
                </a:solidFill>
              </a:rPr>
              <a:t>start</a:t>
            </a:r>
            <a:r>
              <a:rPr lang="sk-SK" sz="2800" dirty="0" smtClean="0">
                <a:solidFill>
                  <a:srgbClr val="FF0000"/>
                </a:solidFill>
              </a:rPr>
              <a:t> to </a:t>
            </a:r>
            <a:r>
              <a:rPr lang="sk-SK" sz="2800" dirty="0" err="1" smtClean="0">
                <a:solidFill>
                  <a:srgbClr val="FF0000"/>
                </a:solidFill>
              </a:rPr>
              <a:t>think</a:t>
            </a:r>
            <a:r>
              <a:rPr lang="sk-SK" sz="2800" dirty="0" smtClean="0">
                <a:solidFill>
                  <a:srgbClr val="FF0000"/>
                </a:solidFill>
              </a:rPr>
              <a:t> </a:t>
            </a:r>
            <a:r>
              <a:rPr lang="sk-SK" sz="2800" dirty="0" err="1" smtClean="0">
                <a:solidFill>
                  <a:srgbClr val="FF0000"/>
                </a:solidFill>
              </a:rPr>
              <a:t>about</a:t>
            </a:r>
            <a:r>
              <a:rPr lang="sk-SK" sz="2800" dirty="0" smtClean="0">
                <a:solidFill>
                  <a:srgbClr val="FF0000"/>
                </a:solidFill>
              </a:rPr>
              <a:t> my new </a:t>
            </a:r>
            <a:r>
              <a:rPr lang="sk-SK" sz="2800" dirty="0" err="1" smtClean="0">
                <a:solidFill>
                  <a:srgbClr val="FF0000"/>
                </a:solidFill>
              </a:rPr>
              <a:t>job</a:t>
            </a:r>
            <a:r>
              <a:rPr lang="sk-SK" sz="2800" dirty="0" smtClean="0">
                <a:solidFill>
                  <a:srgbClr val="FF0000"/>
                </a:solidFill>
              </a:rPr>
              <a:t> more </a:t>
            </a:r>
            <a:r>
              <a:rPr lang="sk-SK" sz="2800" dirty="0" err="1" smtClean="0">
                <a:solidFill>
                  <a:srgbClr val="FF0000"/>
                </a:solidFill>
              </a:rPr>
              <a:t>now</a:t>
            </a:r>
            <a:r>
              <a:rPr lang="sk-SK" sz="2800" dirty="0" smtClean="0">
                <a:solidFill>
                  <a:srgbClr val="FF0000"/>
                </a:solidFill>
              </a:rPr>
              <a:t>“.</a:t>
            </a:r>
            <a:endParaRPr lang="sk-SK" sz="2800" dirty="0">
              <a:solidFill>
                <a:srgbClr val="FF0000"/>
              </a:solidFill>
            </a:endParaRPr>
          </a:p>
        </p:txBody>
      </p:sp>
    </p:spTree>
    <p:extLst>
      <p:ext uri="{BB962C8B-B14F-4D97-AF65-F5344CB8AC3E}">
        <p14:creationId xmlns:p14="http://schemas.microsoft.com/office/powerpoint/2010/main" val="966907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66836"/>
            <a:ext cx="8229600" cy="952500"/>
          </a:xfrm>
        </p:spPr>
        <p:txBody>
          <a:bodyPr>
            <a:normAutofit/>
          </a:bodyPr>
          <a:lstStyle/>
          <a:p>
            <a:r>
              <a:rPr lang="sk-SK" sz="3600" dirty="0">
                <a:solidFill>
                  <a:schemeClr val="bg1"/>
                </a:solidFill>
              </a:rPr>
              <a:t>CHANGES OF EXPECTATIONS</a:t>
            </a:r>
            <a:endParaRPr lang="sk-SK" sz="3600" dirty="0"/>
          </a:p>
        </p:txBody>
      </p:sp>
      <p:sp>
        <p:nvSpPr>
          <p:cNvPr id="3" name="Zástupný symbol obsahu 2"/>
          <p:cNvSpPr>
            <a:spLocks noGrp="1"/>
          </p:cNvSpPr>
          <p:nvPr>
            <p:ph idx="1"/>
          </p:nvPr>
        </p:nvSpPr>
        <p:spPr>
          <a:xfrm>
            <a:off x="457200" y="913284"/>
            <a:ext cx="8229600" cy="4191853"/>
          </a:xfrm>
        </p:spPr>
        <p:txBody>
          <a:bodyPr>
            <a:normAutofit/>
          </a:bodyPr>
          <a:lstStyle/>
          <a:p>
            <a:pPr marL="0" indent="0">
              <a:buNone/>
            </a:pPr>
            <a:r>
              <a:rPr lang="sk-SK" sz="2800" dirty="0" smtClean="0">
                <a:solidFill>
                  <a:schemeClr val="bg1"/>
                </a:solidFill>
              </a:rPr>
              <a:t>(9)</a:t>
            </a:r>
            <a:r>
              <a:rPr lang="sk-SK" sz="2800" dirty="0" smtClean="0">
                <a:solidFill>
                  <a:srgbClr val="FF0000"/>
                </a:solidFill>
              </a:rPr>
              <a:t>“I </a:t>
            </a:r>
            <a:r>
              <a:rPr lang="sk-SK" sz="2800" dirty="0" err="1" smtClean="0">
                <a:solidFill>
                  <a:srgbClr val="FF0000"/>
                </a:solidFill>
              </a:rPr>
              <a:t>expected</a:t>
            </a:r>
            <a:r>
              <a:rPr lang="sk-SK" sz="2800" dirty="0" smtClean="0">
                <a:solidFill>
                  <a:srgbClr val="FF0000"/>
                </a:solidFill>
              </a:rPr>
              <a:t> </a:t>
            </a:r>
            <a:r>
              <a:rPr lang="sk-SK" sz="2800" dirty="0" err="1" smtClean="0">
                <a:solidFill>
                  <a:srgbClr val="FF0000"/>
                </a:solidFill>
              </a:rPr>
              <a:t>different</a:t>
            </a:r>
            <a:r>
              <a:rPr lang="sk-SK" sz="2800" dirty="0" smtClean="0">
                <a:solidFill>
                  <a:srgbClr val="FF0000"/>
                </a:solidFill>
              </a:rPr>
              <a:t> </a:t>
            </a:r>
            <a:r>
              <a:rPr lang="sk-SK" sz="2800" dirty="0" err="1" smtClean="0">
                <a:solidFill>
                  <a:srgbClr val="FF0000"/>
                </a:solidFill>
              </a:rPr>
              <a:t>level</a:t>
            </a:r>
            <a:r>
              <a:rPr lang="sk-SK" sz="2800" dirty="0" smtClean="0">
                <a:solidFill>
                  <a:srgbClr val="FF0000"/>
                </a:solidFill>
              </a:rPr>
              <a:t> </a:t>
            </a:r>
            <a:r>
              <a:rPr lang="sk-SK" sz="2800" dirty="0" err="1" smtClean="0">
                <a:solidFill>
                  <a:srgbClr val="FF0000"/>
                </a:solidFill>
              </a:rPr>
              <a:t>of</a:t>
            </a:r>
            <a:r>
              <a:rPr lang="sk-SK" sz="2800" dirty="0" smtClean="0">
                <a:solidFill>
                  <a:srgbClr val="FF0000"/>
                </a:solidFill>
              </a:rPr>
              <a:t> </a:t>
            </a:r>
            <a:r>
              <a:rPr lang="sk-SK" sz="2800" dirty="0" err="1" smtClean="0">
                <a:solidFill>
                  <a:srgbClr val="FF0000"/>
                </a:solidFill>
              </a:rPr>
              <a:t>conditions</a:t>
            </a:r>
            <a:r>
              <a:rPr lang="sk-SK" sz="2800" dirty="0" smtClean="0">
                <a:solidFill>
                  <a:srgbClr val="FF0000"/>
                </a:solidFill>
              </a:rPr>
              <a:t> in my </a:t>
            </a:r>
            <a:r>
              <a:rPr lang="sk-SK" sz="2800" dirty="0" err="1" smtClean="0">
                <a:solidFill>
                  <a:srgbClr val="FF0000"/>
                </a:solidFill>
              </a:rPr>
              <a:t>sport</a:t>
            </a:r>
            <a:r>
              <a:rPr lang="sk-SK" sz="2800" dirty="0" smtClean="0">
                <a:solidFill>
                  <a:srgbClr val="FF0000"/>
                </a:solidFill>
              </a:rPr>
              <a:t> </a:t>
            </a:r>
            <a:r>
              <a:rPr lang="sk-SK" sz="2800" dirty="0" err="1" smtClean="0">
                <a:solidFill>
                  <a:srgbClr val="FF0000"/>
                </a:solidFill>
              </a:rPr>
              <a:t>when</a:t>
            </a:r>
            <a:r>
              <a:rPr lang="sk-SK" sz="2800" dirty="0" smtClean="0">
                <a:solidFill>
                  <a:srgbClr val="FF0000"/>
                </a:solidFill>
              </a:rPr>
              <a:t> I </a:t>
            </a:r>
            <a:r>
              <a:rPr lang="sk-SK" sz="2800" dirty="0" err="1" smtClean="0">
                <a:solidFill>
                  <a:srgbClr val="FF0000"/>
                </a:solidFill>
              </a:rPr>
              <a:t>become</a:t>
            </a:r>
            <a:r>
              <a:rPr lang="sk-SK" sz="2800" dirty="0" smtClean="0">
                <a:solidFill>
                  <a:srgbClr val="FF0000"/>
                </a:solidFill>
              </a:rPr>
              <a:t> elite </a:t>
            </a:r>
            <a:r>
              <a:rPr lang="sk-SK" sz="2800" dirty="0" err="1" smtClean="0">
                <a:solidFill>
                  <a:srgbClr val="FF0000"/>
                </a:solidFill>
              </a:rPr>
              <a:t>athlete</a:t>
            </a:r>
            <a:r>
              <a:rPr lang="sk-SK" sz="2800" dirty="0" smtClean="0">
                <a:solidFill>
                  <a:srgbClr val="FF0000"/>
                </a:solidFill>
              </a:rPr>
              <a:t>. In </a:t>
            </a:r>
            <a:r>
              <a:rPr lang="sk-SK" sz="2800" dirty="0" err="1" smtClean="0">
                <a:solidFill>
                  <a:srgbClr val="FF0000"/>
                </a:solidFill>
              </a:rPr>
              <a:t>cycling</a:t>
            </a:r>
            <a:r>
              <a:rPr lang="sk-SK" sz="2800" dirty="0" smtClean="0">
                <a:solidFill>
                  <a:srgbClr val="FF0000"/>
                </a:solidFill>
              </a:rPr>
              <a:t> </a:t>
            </a:r>
            <a:r>
              <a:rPr lang="sk-SK" sz="2800" dirty="0" err="1" smtClean="0">
                <a:solidFill>
                  <a:srgbClr val="FF0000"/>
                </a:solidFill>
              </a:rPr>
              <a:t>the</a:t>
            </a:r>
            <a:r>
              <a:rPr lang="sk-SK" sz="2800" dirty="0" smtClean="0">
                <a:solidFill>
                  <a:srgbClr val="FF0000"/>
                </a:solidFill>
              </a:rPr>
              <a:t> </a:t>
            </a:r>
            <a:r>
              <a:rPr lang="sk-SK" sz="2800" dirty="0" err="1" smtClean="0">
                <a:solidFill>
                  <a:srgbClr val="FF0000"/>
                </a:solidFill>
              </a:rPr>
              <a:t>conditions</a:t>
            </a:r>
            <a:r>
              <a:rPr lang="sk-SK" sz="2800" dirty="0" smtClean="0">
                <a:solidFill>
                  <a:srgbClr val="FF0000"/>
                </a:solidFill>
              </a:rPr>
              <a:t> </a:t>
            </a:r>
            <a:r>
              <a:rPr lang="sk-SK" sz="2800" dirty="0" err="1" smtClean="0">
                <a:solidFill>
                  <a:srgbClr val="FF0000"/>
                </a:solidFill>
              </a:rPr>
              <a:t>have</a:t>
            </a:r>
            <a:r>
              <a:rPr lang="sk-SK" sz="2800" dirty="0" smtClean="0">
                <a:solidFill>
                  <a:srgbClr val="FF0000"/>
                </a:solidFill>
              </a:rPr>
              <a:t> </a:t>
            </a:r>
            <a:r>
              <a:rPr lang="sk-SK" sz="2800" dirty="0" err="1" smtClean="0">
                <a:solidFill>
                  <a:srgbClr val="FF0000"/>
                </a:solidFill>
              </a:rPr>
              <a:t>not</a:t>
            </a:r>
            <a:r>
              <a:rPr lang="sk-SK" sz="2800" dirty="0" smtClean="0">
                <a:solidFill>
                  <a:srgbClr val="FF0000"/>
                </a:solidFill>
              </a:rPr>
              <a:t> </a:t>
            </a:r>
            <a:r>
              <a:rPr lang="sk-SK" sz="2800" dirty="0" err="1" smtClean="0">
                <a:solidFill>
                  <a:srgbClr val="FF0000"/>
                </a:solidFill>
              </a:rPr>
              <a:t>changed</a:t>
            </a:r>
            <a:r>
              <a:rPr lang="sk-SK" sz="2800" dirty="0" smtClean="0">
                <a:solidFill>
                  <a:srgbClr val="FF0000"/>
                </a:solidFill>
              </a:rPr>
              <a:t> </a:t>
            </a:r>
            <a:r>
              <a:rPr lang="sk-SK" sz="2800" dirty="0" err="1" smtClean="0">
                <a:solidFill>
                  <a:srgbClr val="FF0000"/>
                </a:solidFill>
              </a:rPr>
              <a:t>since</a:t>
            </a:r>
            <a:r>
              <a:rPr lang="sk-SK" sz="2800" dirty="0" smtClean="0">
                <a:solidFill>
                  <a:srgbClr val="FF0000"/>
                </a:solidFill>
              </a:rPr>
              <a:t> my </a:t>
            </a:r>
            <a:r>
              <a:rPr lang="sk-SK" sz="2800" dirty="0" err="1" smtClean="0">
                <a:solidFill>
                  <a:srgbClr val="FF0000"/>
                </a:solidFill>
              </a:rPr>
              <a:t>childhood</a:t>
            </a:r>
            <a:r>
              <a:rPr lang="sk-SK" sz="2800" dirty="0" smtClean="0">
                <a:solidFill>
                  <a:srgbClr val="FF0000"/>
                </a:solidFill>
              </a:rPr>
              <a:t> in Slovakia. </a:t>
            </a:r>
            <a:r>
              <a:rPr lang="sk-SK" sz="2800" dirty="0" err="1" smtClean="0">
                <a:solidFill>
                  <a:schemeClr val="bg1"/>
                </a:solidFill>
              </a:rPr>
              <a:t>Support</a:t>
            </a:r>
            <a:r>
              <a:rPr lang="sk-SK" sz="2800" dirty="0" smtClean="0">
                <a:solidFill>
                  <a:schemeClr val="bg1"/>
                </a:solidFill>
              </a:rPr>
              <a:t> in </a:t>
            </a:r>
            <a:r>
              <a:rPr lang="sk-SK" sz="2800" dirty="0" err="1" smtClean="0">
                <a:solidFill>
                  <a:schemeClr val="bg1"/>
                </a:solidFill>
              </a:rPr>
              <a:t>woman´s</a:t>
            </a:r>
            <a:r>
              <a:rPr lang="sk-SK" sz="2800" dirty="0" smtClean="0">
                <a:solidFill>
                  <a:schemeClr val="bg1"/>
                </a:solidFill>
              </a:rPr>
              <a:t> </a:t>
            </a:r>
            <a:r>
              <a:rPr lang="sk-SK" sz="2800" dirty="0" err="1" smtClean="0">
                <a:solidFill>
                  <a:schemeClr val="bg1"/>
                </a:solidFill>
              </a:rPr>
              <a:t>cycling</a:t>
            </a:r>
            <a:r>
              <a:rPr lang="sk-SK" sz="2800" dirty="0" smtClean="0">
                <a:solidFill>
                  <a:schemeClr val="bg1"/>
                </a:solidFill>
              </a:rPr>
              <a:t> </a:t>
            </a:r>
            <a:r>
              <a:rPr lang="sk-SK" sz="2800" dirty="0" err="1" smtClean="0">
                <a:solidFill>
                  <a:schemeClr val="bg1"/>
                </a:solidFill>
              </a:rPr>
              <a:t>is</a:t>
            </a:r>
            <a:r>
              <a:rPr lang="sk-SK" sz="2800" dirty="0" smtClean="0">
                <a:solidFill>
                  <a:schemeClr val="bg1"/>
                </a:solidFill>
              </a:rPr>
              <a:t> </a:t>
            </a:r>
            <a:r>
              <a:rPr lang="sk-SK" sz="2800" dirty="0" err="1" smtClean="0">
                <a:solidFill>
                  <a:schemeClr val="bg1"/>
                </a:solidFill>
              </a:rPr>
              <a:t>very</a:t>
            </a:r>
            <a:r>
              <a:rPr lang="sk-SK" sz="2800" dirty="0" smtClean="0">
                <a:solidFill>
                  <a:schemeClr val="bg1"/>
                </a:solidFill>
              </a:rPr>
              <a:t> poor </a:t>
            </a:r>
            <a:r>
              <a:rPr lang="sk-SK" sz="2800" dirty="0" err="1" smtClean="0">
                <a:solidFill>
                  <a:schemeClr val="bg1"/>
                </a:solidFill>
              </a:rPr>
              <a:t>everywhere</a:t>
            </a:r>
            <a:r>
              <a:rPr lang="sk-SK" sz="2800" dirty="0" smtClean="0">
                <a:solidFill>
                  <a:schemeClr val="bg1"/>
                </a:solidFill>
              </a:rPr>
              <a:t>...“.</a:t>
            </a:r>
            <a:endParaRPr lang="sk-SK" sz="2800" dirty="0">
              <a:solidFill>
                <a:schemeClr val="bg1"/>
              </a:solidFill>
            </a:endParaRPr>
          </a:p>
        </p:txBody>
      </p:sp>
    </p:spTree>
    <p:extLst>
      <p:ext uri="{BB962C8B-B14F-4D97-AF65-F5344CB8AC3E}">
        <p14:creationId xmlns:p14="http://schemas.microsoft.com/office/powerpoint/2010/main" val="3623240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93204"/>
            <a:ext cx="8229600" cy="468394"/>
          </a:xfrm>
        </p:spPr>
        <p:txBody>
          <a:bodyPr>
            <a:noAutofit/>
          </a:bodyPr>
          <a:lstStyle/>
          <a:p>
            <a:r>
              <a:rPr lang="en-US" sz="3200" dirty="0" smtClean="0">
                <a:solidFill>
                  <a:schemeClr val="bg1"/>
                </a:solidFill>
              </a:rPr>
              <a:t>W</a:t>
            </a:r>
            <a:r>
              <a:rPr lang="sk-SK" sz="3200" dirty="0" smtClean="0">
                <a:solidFill>
                  <a:schemeClr val="bg1"/>
                </a:solidFill>
              </a:rPr>
              <a:t>HAT IS YOUR OCCUPATION NEXT TO SPORTS</a:t>
            </a:r>
            <a:r>
              <a:rPr lang="en-US" sz="3200" dirty="0" smtClean="0">
                <a:solidFill>
                  <a:schemeClr val="bg1"/>
                </a:solidFill>
              </a:rPr>
              <a:t>? </a:t>
            </a:r>
            <a:endParaRPr lang="sk-SK" sz="3200" dirty="0">
              <a:solidFill>
                <a:schemeClr val="bg1"/>
              </a:solidFill>
            </a:endParaRPr>
          </a:p>
        </p:txBody>
      </p:sp>
      <p:pic>
        <p:nvPicPr>
          <p:cNvPr id="4" name="Zástupný symbol obsahu 3"/>
          <p:cNvPicPr>
            <a:picLocks noGrp="1"/>
          </p:cNvPicPr>
          <p:nvPr>
            <p:ph idx="1"/>
          </p:nvPr>
        </p:nvPicPr>
        <p:blipFill rotWithShape="1">
          <a:blip r:embed="rId2"/>
          <a:srcRect l="4561" t="14241" r="51760" b="55780"/>
          <a:stretch/>
        </p:blipFill>
        <p:spPr bwMode="auto">
          <a:xfrm>
            <a:off x="3059832" y="1201316"/>
            <a:ext cx="5328592" cy="3096344"/>
          </a:xfrm>
          <a:prstGeom prst="rect">
            <a:avLst/>
          </a:prstGeom>
          <a:ln>
            <a:noFill/>
          </a:ln>
          <a:extLst>
            <a:ext uri="{53640926-AAD7-44D8-BBD7-CCE9431645EC}">
              <a14:shadowObscured xmlns:a14="http://schemas.microsoft.com/office/drawing/2010/main"/>
            </a:ext>
          </a:extLst>
        </p:spPr>
      </p:pic>
      <p:pic>
        <p:nvPicPr>
          <p:cNvPr id="5" name="Obrázok 4"/>
          <p:cNvPicPr/>
          <p:nvPr/>
        </p:nvPicPr>
        <p:blipFill rotWithShape="1">
          <a:blip r:embed="rId3"/>
          <a:srcRect l="33278" t="29117" r="45861" b="45865"/>
          <a:stretch/>
        </p:blipFill>
        <p:spPr bwMode="auto">
          <a:xfrm>
            <a:off x="395536" y="1345125"/>
            <a:ext cx="2664296" cy="24482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0299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9188"/>
            <a:ext cx="8229600" cy="952500"/>
          </a:xfrm>
        </p:spPr>
        <p:txBody>
          <a:bodyPr>
            <a:noAutofit/>
          </a:bodyPr>
          <a:lstStyle/>
          <a:p>
            <a:r>
              <a:rPr lang="en-US" sz="2400" dirty="0" smtClean="0">
                <a:solidFill>
                  <a:schemeClr val="bg1"/>
                </a:solidFill>
              </a:rPr>
              <a:t>O</a:t>
            </a:r>
            <a:r>
              <a:rPr lang="sk-SK" sz="2400" dirty="0" smtClean="0">
                <a:solidFill>
                  <a:schemeClr val="bg1"/>
                </a:solidFill>
              </a:rPr>
              <a:t>FTEN, ATHLETES ARE FORCED TO COMBINE SPORTS WITH EDUCATION</a:t>
            </a:r>
            <a:r>
              <a:rPr lang="en-US" sz="2400" dirty="0" smtClean="0">
                <a:solidFill>
                  <a:schemeClr val="bg1"/>
                </a:solidFill>
              </a:rPr>
              <a:t>/</a:t>
            </a:r>
            <a:r>
              <a:rPr lang="sk-SK" sz="2400" dirty="0" smtClean="0">
                <a:solidFill>
                  <a:schemeClr val="bg1"/>
                </a:solidFill>
              </a:rPr>
              <a:t>JOB CAREER</a:t>
            </a:r>
            <a:r>
              <a:rPr lang="en-US" sz="2400" dirty="0" smtClean="0">
                <a:solidFill>
                  <a:schemeClr val="bg1"/>
                </a:solidFill>
              </a:rPr>
              <a:t>. T</a:t>
            </a:r>
            <a:r>
              <a:rPr lang="sk-SK" sz="2400" dirty="0" smtClean="0">
                <a:solidFill>
                  <a:schemeClr val="bg1"/>
                </a:solidFill>
              </a:rPr>
              <a:t>O WHAT EXTENT DO YOU</a:t>
            </a:r>
            <a:r>
              <a:rPr lang="en-US" sz="2400" dirty="0" smtClean="0">
                <a:solidFill>
                  <a:schemeClr val="bg1"/>
                </a:solidFill>
              </a:rPr>
              <a:t>/</a:t>
            </a:r>
            <a:r>
              <a:rPr lang="sk-SK" sz="2400" dirty="0" smtClean="0">
                <a:solidFill>
                  <a:schemeClr val="bg1"/>
                </a:solidFill>
              </a:rPr>
              <a:t>HAVE YOU MANAGED THIS CHALLENGE</a:t>
            </a:r>
            <a:r>
              <a:rPr lang="en-US" sz="2400" dirty="0" smtClean="0">
                <a:solidFill>
                  <a:schemeClr val="bg1"/>
                </a:solidFill>
              </a:rPr>
              <a:t>?</a:t>
            </a:r>
            <a:endParaRPr lang="sk-SK" sz="2400" dirty="0">
              <a:solidFill>
                <a:schemeClr val="bg1"/>
              </a:solidFill>
            </a:endParaRPr>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8460" t="19192" r="56186" b="57913"/>
          <a:stretch/>
        </p:blipFill>
        <p:spPr bwMode="auto">
          <a:xfrm>
            <a:off x="755576" y="1273324"/>
            <a:ext cx="7313752"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1786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09228"/>
            <a:ext cx="8229600" cy="952500"/>
          </a:xfrm>
        </p:spPr>
        <p:txBody>
          <a:bodyPr>
            <a:noAutofit/>
          </a:bodyPr>
          <a:lstStyle/>
          <a:p>
            <a:pPr lvl="0"/>
            <a:r>
              <a:rPr lang="en-US" sz="3200" dirty="0" smtClean="0">
                <a:solidFill>
                  <a:schemeClr val="bg1"/>
                </a:solidFill>
              </a:rPr>
              <a:t>T</a:t>
            </a:r>
            <a:r>
              <a:rPr lang="sk-SK" sz="3200" dirty="0" smtClean="0">
                <a:solidFill>
                  <a:schemeClr val="bg1"/>
                </a:solidFill>
              </a:rPr>
              <a:t>O WHAT EXTENT DO YOU CONSIDER YOURSELF PREPARED FOR LIFE</a:t>
            </a:r>
            <a:r>
              <a:rPr lang="en-US" sz="3200" dirty="0" smtClean="0">
                <a:solidFill>
                  <a:schemeClr val="bg1"/>
                </a:solidFill>
              </a:rPr>
              <a:t>, </a:t>
            </a:r>
            <a:r>
              <a:rPr lang="sk-SK" sz="3200" dirty="0" smtClean="0">
                <a:solidFill>
                  <a:schemeClr val="bg1"/>
                </a:solidFill>
              </a:rPr>
              <a:t>BEYOND ATHLETIC CAREER</a:t>
            </a:r>
            <a:r>
              <a:rPr lang="en-US" sz="3200" dirty="0" smtClean="0">
                <a:solidFill>
                  <a:schemeClr val="bg1"/>
                </a:solidFill>
              </a:rPr>
              <a:t>?</a:t>
            </a:r>
            <a:r>
              <a:rPr lang="sk-SK" sz="3200" dirty="0"/>
              <a:t/>
            </a:r>
            <a:br>
              <a:rPr lang="sk-SK" sz="3200" dirty="0"/>
            </a:br>
            <a:endParaRPr lang="sk-SK" sz="3200" dirty="0"/>
          </a:p>
        </p:txBody>
      </p:sp>
      <p:pic>
        <p:nvPicPr>
          <p:cNvPr id="4" name="Zástupný symbol obsahu 3"/>
          <p:cNvPicPr>
            <a:picLocks noGrp="1"/>
          </p:cNvPicPr>
          <p:nvPr>
            <p:ph idx="1"/>
          </p:nvPr>
        </p:nvPicPr>
        <p:blipFill rotWithShape="1">
          <a:blip r:embed="rId2"/>
          <a:srcRect l="8570" t="11540" r="56322" b="65116"/>
          <a:stretch/>
        </p:blipFill>
        <p:spPr bwMode="auto">
          <a:xfrm>
            <a:off x="1475656" y="1345332"/>
            <a:ext cx="5904656" cy="28747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5655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09228"/>
            <a:ext cx="8229600" cy="952500"/>
          </a:xfrm>
        </p:spPr>
        <p:txBody>
          <a:bodyPr>
            <a:noAutofit/>
          </a:bodyPr>
          <a:lstStyle/>
          <a:p>
            <a:pPr lvl="0"/>
            <a:r>
              <a:rPr lang="en-US" sz="3200" dirty="0" smtClean="0">
                <a:solidFill>
                  <a:schemeClr val="bg1"/>
                </a:solidFill>
              </a:rPr>
              <a:t>T</a:t>
            </a:r>
            <a:r>
              <a:rPr lang="sk-SK" sz="3200" dirty="0" smtClean="0">
                <a:solidFill>
                  <a:schemeClr val="bg1"/>
                </a:solidFill>
              </a:rPr>
              <a:t>O WHAT EXTENT DO YOU THINK ABOUT WHAT YOU ARE GOING TO DO AFTER ENDING THE SPORT CAREER</a:t>
            </a:r>
            <a:r>
              <a:rPr lang="en-US" sz="3200" dirty="0" smtClean="0">
                <a:solidFill>
                  <a:schemeClr val="bg1"/>
                </a:solidFill>
              </a:rPr>
              <a:t>?</a:t>
            </a:r>
            <a:endParaRPr lang="sk-SK" sz="3200" dirty="0">
              <a:solidFill>
                <a:schemeClr val="bg1"/>
              </a:solidFill>
            </a:endParaRPr>
          </a:p>
        </p:txBody>
      </p:sp>
      <p:pic>
        <p:nvPicPr>
          <p:cNvPr id="4" name="Zástupný symbol obsahu 3"/>
          <p:cNvPicPr>
            <a:picLocks noGrp="1"/>
          </p:cNvPicPr>
          <p:nvPr>
            <p:ph idx="1"/>
          </p:nvPr>
        </p:nvPicPr>
        <p:blipFill rotWithShape="1">
          <a:blip r:embed="rId2"/>
          <a:srcRect l="8432" t="14487" r="56321" b="62414"/>
          <a:stretch/>
        </p:blipFill>
        <p:spPr bwMode="auto">
          <a:xfrm>
            <a:off x="1547664" y="1777380"/>
            <a:ext cx="5832648" cy="28641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4653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409228"/>
            <a:ext cx="8964488" cy="952500"/>
          </a:xfrm>
        </p:spPr>
        <p:txBody>
          <a:bodyPr>
            <a:noAutofit/>
          </a:bodyPr>
          <a:lstStyle/>
          <a:p>
            <a:pPr lvl="0"/>
            <a:r>
              <a:rPr lang="en-US" sz="3200" dirty="0" smtClean="0">
                <a:solidFill>
                  <a:schemeClr val="bg1"/>
                </a:solidFill>
              </a:rPr>
              <a:t>I</a:t>
            </a:r>
            <a:r>
              <a:rPr lang="sk-SK" sz="3200" dirty="0" smtClean="0">
                <a:solidFill>
                  <a:schemeClr val="bg1"/>
                </a:solidFill>
              </a:rPr>
              <a:t>F YOU ARE AN ACTIVE ATHLETE</a:t>
            </a:r>
            <a:r>
              <a:rPr lang="en-US" sz="3200" dirty="0" smtClean="0">
                <a:solidFill>
                  <a:schemeClr val="bg1"/>
                </a:solidFill>
              </a:rPr>
              <a:t>, </a:t>
            </a:r>
            <a:r>
              <a:rPr lang="sk-SK" sz="3200" dirty="0" smtClean="0">
                <a:solidFill>
                  <a:schemeClr val="bg1"/>
                </a:solidFill>
              </a:rPr>
              <a:t>WHAT ARE YOUR PLANS FOR YOUR POST-ATHLETIC CAREER</a:t>
            </a:r>
            <a:r>
              <a:rPr lang="en-US" sz="3200" dirty="0" smtClean="0">
                <a:solidFill>
                  <a:schemeClr val="bg1"/>
                </a:solidFill>
              </a:rPr>
              <a:t>?</a:t>
            </a:r>
            <a:r>
              <a:rPr lang="sk-SK" sz="3200" dirty="0"/>
              <a:t/>
            </a:r>
            <a:br>
              <a:rPr lang="sk-SK" sz="3200" dirty="0"/>
            </a:br>
            <a:endParaRPr lang="sk-SK" sz="3200" dirty="0"/>
          </a:p>
        </p:txBody>
      </p:sp>
      <p:pic>
        <p:nvPicPr>
          <p:cNvPr id="4" name="Zástupný symbol obsahu 3"/>
          <p:cNvPicPr>
            <a:picLocks noGrp="1"/>
          </p:cNvPicPr>
          <p:nvPr>
            <p:ph idx="1"/>
          </p:nvPr>
        </p:nvPicPr>
        <p:blipFill rotWithShape="1">
          <a:blip r:embed="rId2"/>
          <a:srcRect l="13270" t="18661" r="53416" b="58977"/>
          <a:stretch/>
        </p:blipFill>
        <p:spPr bwMode="auto">
          <a:xfrm>
            <a:off x="179513" y="1489349"/>
            <a:ext cx="5616623" cy="2520280"/>
          </a:xfrm>
          <a:prstGeom prst="rect">
            <a:avLst/>
          </a:prstGeom>
          <a:ln>
            <a:noFill/>
          </a:ln>
          <a:extLst>
            <a:ext uri="{53640926-AAD7-44D8-BBD7-CCE9431645EC}">
              <a14:shadowObscured xmlns:a14="http://schemas.microsoft.com/office/drawing/2010/main"/>
            </a:ext>
          </a:extLst>
        </p:spPr>
      </p:pic>
      <p:pic>
        <p:nvPicPr>
          <p:cNvPr id="5" name="Obrázok 4"/>
          <p:cNvPicPr/>
          <p:nvPr/>
        </p:nvPicPr>
        <p:blipFill rotWithShape="1">
          <a:blip r:embed="rId3"/>
          <a:srcRect l="33278" t="57059" r="44702" b="27047"/>
          <a:stretch/>
        </p:blipFill>
        <p:spPr bwMode="auto">
          <a:xfrm>
            <a:off x="5796136" y="1489348"/>
            <a:ext cx="3240360" cy="25202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9867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337220"/>
            <a:ext cx="8964488" cy="952500"/>
          </a:xfrm>
        </p:spPr>
        <p:txBody>
          <a:bodyPr>
            <a:noAutofit/>
          </a:bodyPr>
          <a:lstStyle/>
          <a:p>
            <a:pPr lvl="0"/>
            <a:r>
              <a:rPr lang="en-US" sz="3200" dirty="0" smtClean="0">
                <a:solidFill>
                  <a:schemeClr val="bg1"/>
                </a:solidFill>
              </a:rPr>
              <a:t>T</a:t>
            </a:r>
            <a:r>
              <a:rPr lang="sk-SK" sz="3200" dirty="0" smtClean="0">
                <a:solidFill>
                  <a:schemeClr val="bg1"/>
                </a:solidFill>
              </a:rPr>
              <a:t>O WHAT EXTENT DO YOU FEEL THAT YOU´VE BEEN PUT IN A POSITION TO CHOOSE BETWEEN SPORT PERFORMANCE AND FULFILLING EDUCATION</a:t>
            </a:r>
            <a:r>
              <a:rPr lang="en-US" sz="3200" dirty="0" smtClean="0">
                <a:solidFill>
                  <a:schemeClr val="bg1"/>
                </a:solidFill>
              </a:rPr>
              <a:t>?</a:t>
            </a:r>
            <a:endParaRPr lang="sk-SK" sz="3200" dirty="0">
              <a:solidFill>
                <a:schemeClr val="bg1"/>
              </a:solidFill>
            </a:endParaRPr>
          </a:p>
        </p:txBody>
      </p:sp>
      <p:pic>
        <p:nvPicPr>
          <p:cNvPr id="4" name="Zástupný symbol obsahu 3"/>
          <p:cNvPicPr>
            <a:picLocks noGrp="1"/>
          </p:cNvPicPr>
          <p:nvPr>
            <p:ph idx="1"/>
          </p:nvPr>
        </p:nvPicPr>
        <p:blipFill rotWithShape="1">
          <a:blip r:embed="rId2"/>
          <a:srcRect l="8433" t="19153" r="56318" b="58485"/>
          <a:stretch/>
        </p:blipFill>
        <p:spPr bwMode="auto">
          <a:xfrm>
            <a:off x="1115616" y="1633364"/>
            <a:ext cx="6624736" cy="29046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94341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21196"/>
            <a:ext cx="8229600" cy="504056"/>
          </a:xfrm>
        </p:spPr>
        <p:txBody>
          <a:bodyPr>
            <a:noAutofit/>
          </a:bodyPr>
          <a:lstStyle/>
          <a:p>
            <a:pPr lvl="0"/>
            <a:r>
              <a:rPr lang="en-US" sz="3200" dirty="0" smtClean="0">
                <a:solidFill>
                  <a:schemeClr val="bg1"/>
                </a:solidFill>
              </a:rPr>
              <a:t>I</a:t>
            </a:r>
            <a:r>
              <a:rPr lang="sk-SK" sz="3200" dirty="0" smtClean="0">
                <a:solidFill>
                  <a:schemeClr val="bg1"/>
                </a:solidFill>
              </a:rPr>
              <a:t>F YES</a:t>
            </a:r>
            <a:r>
              <a:rPr lang="en-US" sz="3200" dirty="0" smtClean="0">
                <a:solidFill>
                  <a:schemeClr val="bg1"/>
                </a:solidFill>
              </a:rPr>
              <a:t>, </a:t>
            </a:r>
            <a:r>
              <a:rPr lang="sk-SK" sz="3200" dirty="0" smtClean="0">
                <a:solidFill>
                  <a:schemeClr val="bg1"/>
                </a:solidFill>
              </a:rPr>
              <a:t>WHAT WAS THE REASON FOR DOING SO</a:t>
            </a:r>
            <a:r>
              <a:rPr lang="en-US" sz="3200" dirty="0" smtClean="0">
                <a:solidFill>
                  <a:schemeClr val="bg1"/>
                </a:solidFill>
              </a:rPr>
              <a:t>?</a:t>
            </a:r>
            <a:endParaRPr lang="sk-SK" sz="3200" dirty="0">
              <a:solidFill>
                <a:schemeClr val="bg1"/>
              </a:solidFill>
            </a:endParaRPr>
          </a:p>
        </p:txBody>
      </p:sp>
      <p:pic>
        <p:nvPicPr>
          <p:cNvPr id="4" name="Zástupný symbol obsahu 3"/>
          <p:cNvPicPr>
            <a:picLocks noGrp="1"/>
          </p:cNvPicPr>
          <p:nvPr>
            <p:ph idx="1"/>
          </p:nvPr>
        </p:nvPicPr>
        <p:blipFill rotWithShape="1">
          <a:blip r:embed="rId2"/>
          <a:srcRect l="13408" t="18661" r="55352" b="58731"/>
          <a:stretch/>
        </p:blipFill>
        <p:spPr bwMode="auto">
          <a:xfrm>
            <a:off x="827584" y="1057300"/>
            <a:ext cx="6984776" cy="2771145"/>
          </a:xfrm>
          <a:prstGeom prst="rect">
            <a:avLst/>
          </a:prstGeom>
          <a:ln>
            <a:noFill/>
          </a:ln>
          <a:extLst>
            <a:ext uri="{53640926-AAD7-44D8-BBD7-CCE9431645EC}">
              <a14:shadowObscured xmlns:a14="http://schemas.microsoft.com/office/drawing/2010/main"/>
            </a:ext>
          </a:extLst>
        </p:spPr>
      </p:pic>
      <p:pic>
        <p:nvPicPr>
          <p:cNvPr id="5" name="Obrázok 4"/>
          <p:cNvPicPr/>
          <p:nvPr/>
        </p:nvPicPr>
        <p:blipFill rotWithShape="1">
          <a:blip r:embed="rId3"/>
          <a:srcRect l="33113" t="41470" r="50000" b="51466"/>
          <a:stretch/>
        </p:blipFill>
        <p:spPr bwMode="auto">
          <a:xfrm>
            <a:off x="4499992" y="2209428"/>
            <a:ext cx="2862039" cy="9063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51704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lvl="0"/>
            <a:r>
              <a:rPr lang="en-US" sz="4000" dirty="0" smtClean="0">
                <a:solidFill>
                  <a:schemeClr val="bg1"/>
                </a:solidFill>
              </a:rPr>
              <a:t>A</a:t>
            </a:r>
            <a:r>
              <a:rPr lang="sk-SK" sz="4000" dirty="0" smtClean="0">
                <a:solidFill>
                  <a:schemeClr val="bg1"/>
                </a:solidFill>
              </a:rPr>
              <a:t>THLETE INFORMATION</a:t>
            </a:r>
            <a:r>
              <a:rPr lang="sk-SK" dirty="0"/>
              <a:t/>
            </a:r>
            <a:br>
              <a:rPr lang="sk-SK" dirty="0"/>
            </a:br>
            <a:endParaRPr lang="sk-SK"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978" t="10671" r="53297" b="67332"/>
          <a:stretch/>
        </p:blipFill>
        <p:spPr bwMode="auto">
          <a:xfrm>
            <a:off x="1115616" y="1201316"/>
            <a:ext cx="6575506" cy="2486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2178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0"/>
            <a:ext cx="8964488" cy="952500"/>
          </a:xfrm>
        </p:spPr>
        <p:txBody>
          <a:bodyPr>
            <a:noAutofit/>
          </a:bodyPr>
          <a:lstStyle/>
          <a:p>
            <a:r>
              <a:rPr lang="sk-SK" sz="3200" dirty="0" smtClean="0">
                <a:solidFill>
                  <a:schemeClr val="bg1"/>
                </a:solidFill>
              </a:rPr>
              <a:t>TO WHAT EXTENT DO YOU BELIEVE IT IS NECESSARY TO HAVE A SUPPORT FROM</a:t>
            </a:r>
            <a:r>
              <a:rPr lang="en-US" sz="3200" dirty="0" smtClean="0">
                <a:solidFill>
                  <a:schemeClr val="bg1"/>
                </a:solidFill>
              </a:rPr>
              <a:t> S</a:t>
            </a:r>
            <a:r>
              <a:rPr lang="sk-SK" sz="3200" dirty="0" smtClean="0">
                <a:solidFill>
                  <a:schemeClr val="bg1"/>
                </a:solidFill>
              </a:rPr>
              <a:t>CHOOL</a:t>
            </a:r>
            <a:r>
              <a:rPr lang="en-US" sz="3200" dirty="0" smtClean="0">
                <a:solidFill>
                  <a:schemeClr val="bg1"/>
                </a:solidFill>
              </a:rPr>
              <a:t>/U</a:t>
            </a:r>
            <a:r>
              <a:rPr lang="sk-SK" sz="3200" dirty="0" smtClean="0">
                <a:solidFill>
                  <a:schemeClr val="bg1"/>
                </a:solidFill>
              </a:rPr>
              <a:t>NIVERSITY</a:t>
            </a:r>
            <a:r>
              <a:rPr lang="sk-SK" sz="3200" dirty="0">
                <a:solidFill>
                  <a:schemeClr val="bg1"/>
                </a:solidFill>
              </a:rPr>
              <a:t>?</a:t>
            </a:r>
            <a:r>
              <a:rPr lang="en-US" sz="3200" dirty="0" smtClean="0">
                <a:solidFill>
                  <a:schemeClr val="bg1"/>
                </a:solidFill>
              </a:rPr>
              <a:t> </a:t>
            </a:r>
            <a:endParaRPr lang="sk-SK" sz="3200" dirty="0">
              <a:solidFill>
                <a:schemeClr val="bg1"/>
              </a:solidFill>
            </a:endParaRPr>
          </a:p>
        </p:txBody>
      </p:sp>
      <p:pic>
        <p:nvPicPr>
          <p:cNvPr id="4" name="Zástupný symbol obsahu 3"/>
          <p:cNvPicPr>
            <a:picLocks noGrp="1"/>
          </p:cNvPicPr>
          <p:nvPr>
            <p:ph idx="1"/>
          </p:nvPr>
        </p:nvPicPr>
        <p:blipFill rotWithShape="1">
          <a:blip r:embed="rId2"/>
          <a:srcRect l="5115" t="15224" r="53417" b="57992"/>
          <a:stretch/>
        </p:blipFill>
        <p:spPr bwMode="auto">
          <a:xfrm>
            <a:off x="1403648" y="1057300"/>
            <a:ext cx="6319723" cy="2296058"/>
          </a:xfrm>
          <a:prstGeom prst="rect">
            <a:avLst/>
          </a:prstGeom>
          <a:ln>
            <a:noFill/>
          </a:ln>
          <a:extLst>
            <a:ext uri="{53640926-AAD7-44D8-BBD7-CCE9431645EC}">
              <a14:shadowObscured xmlns:a14="http://schemas.microsoft.com/office/drawing/2010/main"/>
            </a:ext>
          </a:extLst>
        </p:spPr>
      </p:pic>
      <p:pic>
        <p:nvPicPr>
          <p:cNvPr id="5" name="Obrázok 4"/>
          <p:cNvPicPr/>
          <p:nvPr/>
        </p:nvPicPr>
        <p:blipFill rotWithShape="1">
          <a:blip r:embed="rId3"/>
          <a:srcRect l="5115" t="16451" r="55629" b="58239"/>
          <a:stretch/>
        </p:blipFill>
        <p:spPr bwMode="auto">
          <a:xfrm>
            <a:off x="1403648" y="3361556"/>
            <a:ext cx="6336704" cy="20162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98140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228866"/>
            <a:ext cx="8964488" cy="952500"/>
          </a:xfrm>
        </p:spPr>
        <p:txBody>
          <a:bodyPr>
            <a:noAutofit/>
          </a:bodyPr>
          <a:lstStyle/>
          <a:p>
            <a:r>
              <a:rPr lang="sk-SK" sz="3200" dirty="0">
                <a:solidFill>
                  <a:schemeClr val="bg1"/>
                </a:solidFill>
              </a:rPr>
              <a:t>TO WHAT EXTENT DO YOU BELIEVE IT IS NECESSARY TO HAVE A SUPPORT FROM</a:t>
            </a:r>
            <a:r>
              <a:rPr lang="en-US" sz="3200" dirty="0">
                <a:solidFill>
                  <a:schemeClr val="bg1"/>
                </a:solidFill>
              </a:rPr>
              <a:t> S</a:t>
            </a:r>
            <a:r>
              <a:rPr lang="sk-SK" sz="3200" dirty="0">
                <a:solidFill>
                  <a:schemeClr val="bg1"/>
                </a:solidFill>
              </a:rPr>
              <a:t>CHOOL</a:t>
            </a:r>
            <a:r>
              <a:rPr lang="en-US" sz="3200" dirty="0">
                <a:solidFill>
                  <a:schemeClr val="bg1"/>
                </a:solidFill>
              </a:rPr>
              <a:t>/U</a:t>
            </a:r>
            <a:r>
              <a:rPr lang="sk-SK" sz="3200" dirty="0">
                <a:solidFill>
                  <a:schemeClr val="bg1"/>
                </a:solidFill>
              </a:rPr>
              <a:t>NIVERSITY?</a:t>
            </a:r>
            <a:r>
              <a:rPr lang="en-US" sz="3200" dirty="0">
                <a:solidFill>
                  <a:schemeClr val="bg1"/>
                </a:solidFill>
              </a:rPr>
              <a:t> </a:t>
            </a:r>
            <a:endParaRPr lang="sk-SK" sz="3200" dirty="0"/>
          </a:p>
        </p:txBody>
      </p:sp>
      <p:pic>
        <p:nvPicPr>
          <p:cNvPr id="4" name="Zástupný symbol obsahu 3"/>
          <p:cNvPicPr>
            <a:picLocks noGrp="1"/>
          </p:cNvPicPr>
          <p:nvPr>
            <p:ph idx="1"/>
          </p:nvPr>
        </p:nvPicPr>
        <p:blipFill rotWithShape="1">
          <a:blip r:embed="rId2"/>
          <a:srcRect l="10092" t="23818" r="52031" b="59717"/>
          <a:stretch/>
        </p:blipFill>
        <p:spPr bwMode="auto">
          <a:xfrm>
            <a:off x="827584" y="1705372"/>
            <a:ext cx="7200800" cy="22198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17472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28866"/>
            <a:ext cx="8579296" cy="952500"/>
          </a:xfrm>
        </p:spPr>
        <p:txBody>
          <a:bodyPr>
            <a:noAutofit/>
          </a:bodyPr>
          <a:lstStyle/>
          <a:p>
            <a:pPr lvl="0"/>
            <a:r>
              <a:rPr lang="en-US" sz="3200" cap="all" dirty="0">
                <a:solidFill>
                  <a:schemeClr val="bg1"/>
                </a:solidFill>
              </a:rPr>
              <a:t>In your opinion, how long should the </a:t>
            </a:r>
            <a:r>
              <a:rPr lang="en-US" sz="3200" cap="all" dirty="0" smtClean="0">
                <a:solidFill>
                  <a:schemeClr val="bg1"/>
                </a:solidFill>
              </a:rPr>
              <a:t>School </a:t>
            </a:r>
            <a:r>
              <a:rPr lang="en-US" sz="3200" cap="all" dirty="0">
                <a:solidFill>
                  <a:schemeClr val="bg1"/>
                </a:solidFill>
              </a:rPr>
              <a:t>provide help for your dual career?</a:t>
            </a:r>
            <a:endParaRPr lang="sk-SK" sz="3200" cap="all" dirty="0">
              <a:solidFill>
                <a:schemeClr val="bg1"/>
              </a:solidFill>
            </a:endParaRPr>
          </a:p>
        </p:txBody>
      </p:sp>
      <p:pic>
        <p:nvPicPr>
          <p:cNvPr id="4" name="Zástupný symbol obsahu 3"/>
          <p:cNvPicPr>
            <a:picLocks noGrp="1"/>
          </p:cNvPicPr>
          <p:nvPr>
            <p:ph idx="1"/>
          </p:nvPr>
        </p:nvPicPr>
        <p:blipFill rotWithShape="1">
          <a:blip r:embed="rId2"/>
          <a:srcRect l="13408" t="16451" r="56044" b="61679"/>
          <a:stretch/>
        </p:blipFill>
        <p:spPr bwMode="auto">
          <a:xfrm>
            <a:off x="971600" y="1777380"/>
            <a:ext cx="5184576" cy="2163449"/>
          </a:xfrm>
          <a:prstGeom prst="rect">
            <a:avLst/>
          </a:prstGeom>
          <a:ln>
            <a:noFill/>
          </a:ln>
          <a:extLst>
            <a:ext uri="{53640926-AAD7-44D8-BBD7-CCE9431645EC}">
              <a14:shadowObscured xmlns:a14="http://schemas.microsoft.com/office/drawing/2010/main"/>
            </a:ext>
          </a:extLst>
        </p:spPr>
      </p:pic>
      <p:pic>
        <p:nvPicPr>
          <p:cNvPr id="5" name="Obrázok 4"/>
          <p:cNvPicPr/>
          <p:nvPr/>
        </p:nvPicPr>
        <p:blipFill rotWithShape="1">
          <a:blip r:embed="rId3"/>
          <a:srcRect l="33112" t="63235" r="52152" b="22343"/>
          <a:stretch/>
        </p:blipFill>
        <p:spPr bwMode="auto">
          <a:xfrm>
            <a:off x="6156176" y="1849388"/>
            <a:ext cx="2232248" cy="15121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5561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625252"/>
            <a:ext cx="8640960" cy="952500"/>
          </a:xfrm>
        </p:spPr>
        <p:txBody>
          <a:bodyPr>
            <a:noAutofit/>
          </a:bodyPr>
          <a:lstStyle/>
          <a:p>
            <a:pPr lvl="0"/>
            <a:r>
              <a:rPr lang="en-US" sz="3200" cap="all" dirty="0">
                <a:solidFill>
                  <a:schemeClr val="bg1"/>
                </a:solidFill>
              </a:rPr>
              <a:t>Do you consider that until now you have been supported in the process of developing a dual career?</a:t>
            </a:r>
            <a:r>
              <a:rPr lang="sk-SK" sz="3200" cap="all" dirty="0"/>
              <a:t/>
            </a:r>
            <a:br>
              <a:rPr lang="sk-SK" sz="3200" cap="all" dirty="0"/>
            </a:br>
            <a:endParaRPr lang="sk-SK" sz="3200" cap="all" dirty="0"/>
          </a:p>
        </p:txBody>
      </p:sp>
      <p:pic>
        <p:nvPicPr>
          <p:cNvPr id="4" name="Zástupný symbol obsahu 3"/>
          <p:cNvPicPr>
            <a:picLocks noGrp="1"/>
          </p:cNvPicPr>
          <p:nvPr>
            <p:ph idx="1"/>
          </p:nvPr>
        </p:nvPicPr>
        <p:blipFill rotWithShape="1">
          <a:blip r:embed="rId2"/>
          <a:srcRect l="8155" t="17188" r="56044" b="59958"/>
          <a:stretch/>
        </p:blipFill>
        <p:spPr bwMode="auto">
          <a:xfrm>
            <a:off x="1619672" y="1849388"/>
            <a:ext cx="5832648" cy="23496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64718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9188"/>
            <a:ext cx="8229600" cy="952500"/>
          </a:xfrm>
        </p:spPr>
        <p:txBody>
          <a:bodyPr>
            <a:noAutofit/>
          </a:bodyPr>
          <a:lstStyle/>
          <a:p>
            <a:r>
              <a:rPr lang="en-US" sz="3200" cap="all" dirty="0">
                <a:solidFill>
                  <a:schemeClr val="bg1"/>
                </a:solidFill>
              </a:rPr>
              <a:t>Who do you think that were the main factors of support? </a:t>
            </a:r>
            <a:endParaRPr lang="sk-SK" sz="3200" cap="all" dirty="0">
              <a:solidFill>
                <a:schemeClr val="bg1"/>
              </a:solidFill>
            </a:endParaRPr>
          </a:p>
        </p:txBody>
      </p:sp>
      <p:pic>
        <p:nvPicPr>
          <p:cNvPr id="4" name="Zástupný symbol obsahu 3"/>
          <p:cNvPicPr>
            <a:picLocks noGrp="1"/>
          </p:cNvPicPr>
          <p:nvPr>
            <p:ph idx="1"/>
          </p:nvPr>
        </p:nvPicPr>
        <p:blipFill rotWithShape="1">
          <a:blip r:embed="rId2"/>
          <a:srcRect l="5390" t="15224" r="52175" b="61186"/>
          <a:stretch/>
        </p:blipFill>
        <p:spPr bwMode="auto">
          <a:xfrm>
            <a:off x="1403648" y="1057300"/>
            <a:ext cx="6467094" cy="2022253"/>
          </a:xfrm>
          <a:prstGeom prst="rect">
            <a:avLst/>
          </a:prstGeom>
          <a:ln>
            <a:noFill/>
          </a:ln>
          <a:extLst>
            <a:ext uri="{53640926-AAD7-44D8-BBD7-CCE9431645EC}">
              <a14:shadowObscured xmlns:a14="http://schemas.microsoft.com/office/drawing/2010/main"/>
            </a:ext>
          </a:extLst>
        </p:spPr>
      </p:pic>
      <p:pic>
        <p:nvPicPr>
          <p:cNvPr id="5" name="Obrázok 4"/>
          <p:cNvPicPr/>
          <p:nvPr/>
        </p:nvPicPr>
        <p:blipFill rotWithShape="1">
          <a:blip r:embed="rId3"/>
          <a:srcRect l="8985" t="21362" r="51342" b="61190"/>
          <a:stretch/>
        </p:blipFill>
        <p:spPr bwMode="auto">
          <a:xfrm>
            <a:off x="1403648" y="3186323"/>
            <a:ext cx="6480720" cy="18314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06248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5252"/>
            <a:ext cx="8229600" cy="952500"/>
          </a:xfrm>
        </p:spPr>
        <p:txBody>
          <a:bodyPr>
            <a:noAutofit/>
          </a:bodyPr>
          <a:lstStyle/>
          <a:p>
            <a:pPr lvl="0"/>
            <a:r>
              <a:rPr lang="en-US" sz="2800" cap="all" dirty="0">
                <a:solidFill>
                  <a:schemeClr val="bg1"/>
                </a:solidFill>
              </a:rPr>
              <a:t>Do you consider that in your country there is a context to encourage the development of dual career for athletes?</a:t>
            </a:r>
            <a:r>
              <a:rPr lang="sk-SK" sz="2800" cap="all" dirty="0"/>
              <a:t/>
            </a:r>
            <a:br>
              <a:rPr lang="sk-SK" sz="2800" cap="all" dirty="0"/>
            </a:br>
            <a:endParaRPr lang="sk-SK" sz="2800" cap="all" dirty="0"/>
          </a:p>
        </p:txBody>
      </p:sp>
      <p:pic>
        <p:nvPicPr>
          <p:cNvPr id="4" name="Zástupný symbol obsahu 3"/>
          <p:cNvPicPr>
            <a:picLocks noGrp="1"/>
          </p:cNvPicPr>
          <p:nvPr>
            <p:ph idx="1"/>
          </p:nvPr>
        </p:nvPicPr>
        <p:blipFill rotWithShape="1">
          <a:blip r:embed="rId2"/>
          <a:srcRect l="8846" t="10804" r="57013" b="66836"/>
          <a:stretch/>
        </p:blipFill>
        <p:spPr bwMode="auto">
          <a:xfrm>
            <a:off x="1619672" y="1921396"/>
            <a:ext cx="5760640" cy="22564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35465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008" y="0"/>
            <a:ext cx="8928992" cy="952500"/>
          </a:xfrm>
        </p:spPr>
        <p:txBody>
          <a:bodyPr>
            <a:normAutofit fontScale="90000"/>
          </a:bodyPr>
          <a:lstStyle/>
          <a:p>
            <a:r>
              <a:rPr lang="sk-SK" sz="3600" cap="all" dirty="0" smtClean="0">
                <a:solidFill>
                  <a:schemeClr val="bg1"/>
                </a:solidFill>
              </a:rPr>
              <a:t/>
            </a:r>
            <a:br>
              <a:rPr lang="sk-SK" sz="3600" cap="all" dirty="0" smtClean="0">
                <a:solidFill>
                  <a:schemeClr val="bg1"/>
                </a:solidFill>
              </a:rPr>
            </a:br>
            <a:r>
              <a:rPr lang="sk-SK" sz="3600" cap="all" dirty="0" smtClean="0">
                <a:solidFill>
                  <a:schemeClr val="bg1"/>
                </a:solidFill>
              </a:rPr>
              <a:t>T</a:t>
            </a:r>
            <a:r>
              <a:rPr lang="en-US" sz="3600" cap="all" dirty="0" smtClean="0">
                <a:solidFill>
                  <a:schemeClr val="bg1"/>
                </a:solidFill>
              </a:rPr>
              <a:t>o </a:t>
            </a:r>
            <a:r>
              <a:rPr lang="en-US" sz="3600" cap="all" dirty="0">
                <a:solidFill>
                  <a:schemeClr val="bg1"/>
                </a:solidFill>
              </a:rPr>
              <a:t>what extent do you consider that the organization to which you belong is concerned with your:</a:t>
            </a:r>
            <a:endParaRPr lang="sk-SK" sz="3600" cap="all" dirty="0">
              <a:solidFill>
                <a:schemeClr val="bg1"/>
              </a:solidFill>
            </a:endParaRPr>
          </a:p>
        </p:txBody>
      </p:sp>
      <p:pic>
        <p:nvPicPr>
          <p:cNvPr id="4" name="Zástupný symbol obsahu 3"/>
          <p:cNvPicPr>
            <a:picLocks noGrp="1"/>
          </p:cNvPicPr>
          <p:nvPr>
            <p:ph idx="1"/>
          </p:nvPr>
        </p:nvPicPr>
        <p:blipFill rotWithShape="1">
          <a:blip r:embed="rId2"/>
          <a:srcRect l="4977" t="14978" r="52312" b="59467"/>
          <a:stretch/>
        </p:blipFill>
        <p:spPr bwMode="auto">
          <a:xfrm>
            <a:off x="1317422" y="1561356"/>
            <a:ext cx="6062890" cy="1800200"/>
          </a:xfrm>
          <a:prstGeom prst="rect">
            <a:avLst/>
          </a:prstGeom>
          <a:ln>
            <a:noFill/>
          </a:ln>
          <a:extLst>
            <a:ext uri="{53640926-AAD7-44D8-BBD7-CCE9431645EC}">
              <a14:shadowObscured xmlns:a14="http://schemas.microsoft.com/office/drawing/2010/main"/>
            </a:ext>
          </a:extLst>
        </p:spPr>
      </p:pic>
      <p:pic>
        <p:nvPicPr>
          <p:cNvPr id="6" name="Obrázok 5"/>
          <p:cNvPicPr/>
          <p:nvPr/>
        </p:nvPicPr>
        <p:blipFill rotWithShape="1">
          <a:blip r:embed="rId3"/>
          <a:srcRect l="10090" t="11295" r="52037" b="66590"/>
          <a:stretch/>
        </p:blipFill>
        <p:spPr bwMode="auto">
          <a:xfrm>
            <a:off x="1331640" y="3433564"/>
            <a:ext cx="6048672" cy="17281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6270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121196"/>
            <a:ext cx="8964488" cy="952500"/>
          </a:xfrm>
        </p:spPr>
        <p:txBody>
          <a:bodyPr>
            <a:noAutofit/>
          </a:bodyPr>
          <a:lstStyle/>
          <a:p>
            <a:r>
              <a:rPr lang="en-US" sz="2800" cap="all" dirty="0">
                <a:solidFill>
                  <a:schemeClr val="bg1"/>
                </a:solidFill>
              </a:rPr>
              <a:t>To what extent do you consider that the organization to which you belong to, is responsible for </a:t>
            </a:r>
            <a:r>
              <a:rPr lang="en-US" sz="2800" cap="all" dirty="0" smtClean="0">
                <a:solidFill>
                  <a:schemeClr val="bg1"/>
                </a:solidFill>
              </a:rPr>
              <a:t>your</a:t>
            </a:r>
            <a:r>
              <a:rPr lang="sk-SK" sz="2800" cap="all" dirty="0" smtClean="0">
                <a:solidFill>
                  <a:schemeClr val="bg1"/>
                </a:solidFill>
              </a:rPr>
              <a:t>:</a:t>
            </a:r>
            <a:r>
              <a:rPr lang="en-US" sz="2800" cap="all" dirty="0" smtClean="0">
                <a:solidFill>
                  <a:schemeClr val="bg1"/>
                </a:solidFill>
              </a:rPr>
              <a:t> </a:t>
            </a:r>
            <a:endParaRPr lang="sk-SK" sz="2800" cap="all" dirty="0">
              <a:solidFill>
                <a:schemeClr val="bg1"/>
              </a:solidFill>
            </a:endParaRPr>
          </a:p>
        </p:txBody>
      </p:sp>
      <p:pic>
        <p:nvPicPr>
          <p:cNvPr id="4" name="Zástupný symbol obsahu 3"/>
          <p:cNvPicPr>
            <a:picLocks noGrp="1"/>
          </p:cNvPicPr>
          <p:nvPr>
            <p:ph idx="1"/>
          </p:nvPr>
        </p:nvPicPr>
        <p:blipFill rotWithShape="1">
          <a:blip r:embed="rId2"/>
          <a:srcRect l="5115" t="14978" r="53833" b="58975"/>
          <a:stretch/>
        </p:blipFill>
        <p:spPr bwMode="auto">
          <a:xfrm>
            <a:off x="1479841" y="1417340"/>
            <a:ext cx="5900471" cy="1822703"/>
          </a:xfrm>
          <a:prstGeom prst="rect">
            <a:avLst/>
          </a:prstGeom>
          <a:ln>
            <a:noFill/>
          </a:ln>
          <a:extLst>
            <a:ext uri="{53640926-AAD7-44D8-BBD7-CCE9431645EC}">
              <a14:shadowObscured xmlns:a14="http://schemas.microsoft.com/office/drawing/2010/main"/>
            </a:ext>
          </a:extLst>
        </p:spPr>
      </p:pic>
      <p:pic>
        <p:nvPicPr>
          <p:cNvPr id="5" name="Obrázok 4"/>
          <p:cNvPicPr/>
          <p:nvPr/>
        </p:nvPicPr>
        <p:blipFill rotWithShape="1">
          <a:blip r:embed="rId3"/>
          <a:srcRect l="23066" t="18906" r="51796" b="59240"/>
          <a:stretch/>
        </p:blipFill>
        <p:spPr bwMode="auto">
          <a:xfrm>
            <a:off x="2051720" y="3433564"/>
            <a:ext cx="4824536" cy="17281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80007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841276"/>
            <a:ext cx="8964488" cy="952500"/>
          </a:xfrm>
        </p:spPr>
        <p:txBody>
          <a:bodyPr>
            <a:noAutofit/>
          </a:bodyPr>
          <a:lstStyle/>
          <a:p>
            <a:pPr lvl="0"/>
            <a:r>
              <a:rPr lang="en-US" sz="2800" cap="all" dirty="0">
                <a:solidFill>
                  <a:schemeClr val="bg1"/>
                </a:solidFill>
              </a:rPr>
              <a:t>To what extent do you think that the technical staff members of your sport team are responsible for your development as an individual, beyond your sport performance career?</a:t>
            </a:r>
            <a:r>
              <a:rPr lang="sk-SK" sz="2800" cap="all" dirty="0"/>
              <a:t/>
            </a:r>
            <a:br>
              <a:rPr lang="sk-SK" sz="2800" cap="all" dirty="0"/>
            </a:br>
            <a:endParaRPr lang="sk-SK" sz="2800" cap="all" dirty="0"/>
          </a:p>
        </p:txBody>
      </p:sp>
      <p:pic>
        <p:nvPicPr>
          <p:cNvPr id="4" name="Zástupný symbol obsahu 3"/>
          <p:cNvPicPr>
            <a:picLocks noGrp="1"/>
          </p:cNvPicPr>
          <p:nvPr>
            <p:ph idx="1"/>
          </p:nvPr>
        </p:nvPicPr>
        <p:blipFill rotWithShape="1">
          <a:blip r:embed="rId2"/>
          <a:srcRect l="8432" t="14978" r="56321" b="62907"/>
          <a:stretch/>
        </p:blipFill>
        <p:spPr bwMode="auto">
          <a:xfrm>
            <a:off x="1886178" y="2271546"/>
            <a:ext cx="5371643" cy="22421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26812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121196"/>
            <a:ext cx="8964488" cy="952500"/>
          </a:xfrm>
        </p:spPr>
        <p:txBody>
          <a:bodyPr>
            <a:normAutofit fontScale="90000"/>
          </a:bodyPr>
          <a:lstStyle/>
          <a:p>
            <a:r>
              <a:rPr lang="en-US" sz="3100" dirty="0">
                <a:solidFill>
                  <a:schemeClr val="bg1"/>
                </a:solidFill>
              </a:rPr>
              <a:t>To what extent each of the technical staff members listed below should be responsible for your development as an individual, beyond your sport performance career ? </a:t>
            </a:r>
            <a:endParaRPr lang="sk-SK" sz="3100" dirty="0">
              <a:solidFill>
                <a:schemeClr val="bg1"/>
              </a:solidFill>
            </a:endParaRPr>
          </a:p>
        </p:txBody>
      </p:sp>
      <p:pic>
        <p:nvPicPr>
          <p:cNvPr id="4" name="Zástupný symbol obsahu 3"/>
          <p:cNvPicPr>
            <a:picLocks noGrp="1"/>
          </p:cNvPicPr>
          <p:nvPr>
            <p:ph idx="1"/>
          </p:nvPr>
        </p:nvPicPr>
        <p:blipFill rotWithShape="1">
          <a:blip r:embed="rId2"/>
          <a:srcRect l="4837" t="11049" r="55355" b="64624"/>
          <a:stretch/>
        </p:blipFill>
        <p:spPr bwMode="auto">
          <a:xfrm>
            <a:off x="1538630" y="1348132"/>
            <a:ext cx="6066739" cy="1941416"/>
          </a:xfrm>
          <a:prstGeom prst="rect">
            <a:avLst/>
          </a:prstGeom>
          <a:ln>
            <a:noFill/>
          </a:ln>
          <a:extLst>
            <a:ext uri="{53640926-AAD7-44D8-BBD7-CCE9431645EC}">
              <a14:shadowObscured xmlns:a14="http://schemas.microsoft.com/office/drawing/2010/main"/>
            </a:ext>
          </a:extLst>
        </p:spPr>
      </p:pic>
      <p:pic>
        <p:nvPicPr>
          <p:cNvPr id="5" name="Obrázok 4"/>
          <p:cNvPicPr/>
          <p:nvPr/>
        </p:nvPicPr>
        <p:blipFill rotWithShape="1">
          <a:blip r:embed="rId3"/>
          <a:srcRect l="22946" t="14733" r="52036" b="64872"/>
          <a:stretch/>
        </p:blipFill>
        <p:spPr bwMode="auto">
          <a:xfrm>
            <a:off x="2627784" y="3361556"/>
            <a:ext cx="3888432" cy="1800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95400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94828"/>
            <a:ext cx="8229600" cy="952500"/>
          </a:xfrm>
        </p:spPr>
        <p:txBody>
          <a:bodyPr>
            <a:normAutofit/>
          </a:bodyPr>
          <a:lstStyle/>
          <a:p>
            <a:r>
              <a:rPr lang="en-US" sz="3600" dirty="0" smtClean="0">
                <a:solidFill>
                  <a:schemeClr val="bg1"/>
                </a:solidFill>
              </a:rPr>
              <a:t>F</a:t>
            </a:r>
            <a:r>
              <a:rPr lang="sk-SK" sz="3600" dirty="0" smtClean="0">
                <a:solidFill>
                  <a:schemeClr val="bg1"/>
                </a:solidFill>
              </a:rPr>
              <a:t>IELD OF SPORT</a:t>
            </a:r>
            <a:endParaRPr lang="sk-SK" sz="3600" dirty="0">
              <a:solidFill>
                <a:schemeClr val="bg1"/>
              </a:solidFill>
            </a:endParaRPr>
          </a:p>
        </p:txBody>
      </p:sp>
      <p:graphicFrame>
        <p:nvGraphicFramePr>
          <p:cNvPr id="4" name="Zástupný symbol obsahu 3"/>
          <p:cNvGraphicFramePr>
            <a:graphicFrameLocks noGrp="1"/>
          </p:cNvGraphicFramePr>
          <p:nvPr>
            <p:ph idx="1"/>
            <p:extLst>
              <p:ext uri="{D42A27DB-BD31-4B8C-83A1-F6EECF244321}">
                <p14:modId xmlns:p14="http://schemas.microsoft.com/office/powerpoint/2010/main" val="2170070053"/>
              </p:ext>
            </p:extLst>
          </p:nvPr>
        </p:nvGraphicFramePr>
        <p:xfrm>
          <a:off x="683568" y="841276"/>
          <a:ext cx="7416824" cy="3985365"/>
        </p:xfrm>
        <a:graphic>
          <a:graphicData uri="http://schemas.openxmlformats.org/drawingml/2006/table">
            <a:tbl>
              <a:tblPr firstRow="1" firstCol="1" bandRow="1">
                <a:tableStyleId>{5C22544A-7EE6-4342-B048-85BDC9FD1C3A}</a:tableStyleId>
              </a:tblPr>
              <a:tblGrid>
                <a:gridCol w="1824319"/>
                <a:gridCol w="5592505"/>
              </a:tblGrid>
              <a:tr h="494812">
                <a:tc>
                  <a:txBody>
                    <a:bodyPr/>
                    <a:lstStyle/>
                    <a:p>
                      <a:pPr>
                        <a:lnSpc>
                          <a:spcPct val="115000"/>
                        </a:lnSpc>
                        <a:spcAft>
                          <a:spcPts val="0"/>
                        </a:spcAft>
                      </a:pPr>
                      <a:r>
                        <a:rPr lang="en-GB" sz="2000" dirty="0">
                          <a:effectLst/>
                        </a:rPr>
                        <a:t>Athletics</a:t>
                      </a:r>
                      <a:endParaRPr lang="sk-SK" sz="20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2000" dirty="0">
                          <a:effectLst/>
                        </a:rPr>
                        <a:t>11</a:t>
                      </a:r>
                      <a:endParaRPr lang="sk-SK" sz="2000" dirty="0">
                        <a:effectLst/>
                        <a:latin typeface="Calibri"/>
                        <a:ea typeface="Calibri"/>
                        <a:cs typeface="Times New Roman"/>
                      </a:endParaRPr>
                    </a:p>
                  </a:txBody>
                  <a:tcPr marL="68580" marR="68580" marT="0" marB="0"/>
                </a:tc>
              </a:tr>
              <a:tr h="494812">
                <a:tc>
                  <a:txBody>
                    <a:bodyPr/>
                    <a:lstStyle/>
                    <a:p>
                      <a:pPr>
                        <a:lnSpc>
                          <a:spcPct val="115000"/>
                        </a:lnSpc>
                        <a:spcAft>
                          <a:spcPts val="0"/>
                        </a:spcAft>
                      </a:pPr>
                      <a:r>
                        <a:rPr lang="en-GB" sz="2000">
                          <a:effectLst/>
                        </a:rPr>
                        <a:t>Shooting</a:t>
                      </a:r>
                      <a:endParaRPr lang="sk-SK" sz="2000">
                        <a:effectLst/>
                        <a:latin typeface="Calibri"/>
                        <a:ea typeface="Calibri"/>
                        <a:cs typeface="Times New Roman"/>
                      </a:endParaRPr>
                    </a:p>
                  </a:txBody>
                  <a:tcPr marL="68580" marR="68580" marT="0" marB="0"/>
                </a:tc>
                <a:tc>
                  <a:txBody>
                    <a:bodyPr/>
                    <a:lstStyle/>
                    <a:p>
                      <a:pPr>
                        <a:lnSpc>
                          <a:spcPct val="115000"/>
                        </a:lnSpc>
                        <a:spcAft>
                          <a:spcPts val="0"/>
                        </a:spcAft>
                      </a:pPr>
                      <a:r>
                        <a:rPr lang="en-GB" sz="2000" dirty="0">
                          <a:effectLst/>
                        </a:rPr>
                        <a:t>9</a:t>
                      </a:r>
                      <a:endParaRPr lang="sk-SK" sz="2000" dirty="0">
                        <a:effectLst/>
                        <a:latin typeface="Calibri"/>
                        <a:ea typeface="Calibri"/>
                        <a:cs typeface="Times New Roman"/>
                      </a:endParaRPr>
                    </a:p>
                  </a:txBody>
                  <a:tcPr marL="68580" marR="68580" marT="0" marB="0"/>
                </a:tc>
              </a:tr>
              <a:tr h="494812">
                <a:tc>
                  <a:txBody>
                    <a:bodyPr/>
                    <a:lstStyle/>
                    <a:p>
                      <a:pPr>
                        <a:lnSpc>
                          <a:spcPct val="115000"/>
                        </a:lnSpc>
                        <a:spcAft>
                          <a:spcPts val="0"/>
                        </a:spcAft>
                      </a:pPr>
                      <a:r>
                        <a:rPr lang="en-GB" sz="2000">
                          <a:effectLst/>
                        </a:rPr>
                        <a:t>Cycling</a:t>
                      </a:r>
                      <a:endParaRPr lang="sk-SK" sz="2000">
                        <a:effectLst/>
                        <a:latin typeface="Calibri"/>
                        <a:ea typeface="Calibri"/>
                        <a:cs typeface="Times New Roman"/>
                      </a:endParaRPr>
                    </a:p>
                  </a:txBody>
                  <a:tcPr marL="68580" marR="68580" marT="0" marB="0"/>
                </a:tc>
                <a:tc>
                  <a:txBody>
                    <a:bodyPr/>
                    <a:lstStyle/>
                    <a:p>
                      <a:pPr>
                        <a:lnSpc>
                          <a:spcPct val="115000"/>
                        </a:lnSpc>
                        <a:spcAft>
                          <a:spcPts val="0"/>
                        </a:spcAft>
                      </a:pPr>
                      <a:r>
                        <a:rPr lang="en-GB" sz="2000" dirty="0">
                          <a:effectLst/>
                        </a:rPr>
                        <a:t>7</a:t>
                      </a:r>
                      <a:endParaRPr lang="sk-SK" sz="2000" dirty="0">
                        <a:effectLst/>
                        <a:latin typeface="Calibri"/>
                        <a:ea typeface="Calibri"/>
                        <a:cs typeface="Times New Roman"/>
                      </a:endParaRPr>
                    </a:p>
                  </a:txBody>
                  <a:tcPr marL="68580" marR="68580" marT="0" marB="0"/>
                </a:tc>
              </a:tr>
              <a:tr h="494812">
                <a:tc>
                  <a:txBody>
                    <a:bodyPr/>
                    <a:lstStyle/>
                    <a:p>
                      <a:pPr>
                        <a:lnSpc>
                          <a:spcPct val="115000"/>
                        </a:lnSpc>
                        <a:spcAft>
                          <a:spcPts val="0"/>
                        </a:spcAft>
                      </a:pPr>
                      <a:r>
                        <a:rPr lang="en-GB" sz="2000">
                          <a:effectLst/>
                        </a:rPr>
                        <a:t>Canoeing</a:t>
                      </a:r>
                      <a:endParaRPr lang="sk-SK" sz="2000">
                        <a:effectLst/>
                        <a:latin typeface="Calibri"/>
                        <a:ea typeface="Calibri"/>
                        <a:cs typeface="Times New Roman"/>
                      </a:endParaRPr>
                    </a:p>
                  </a:txBody>
                  <a:tcPr marL="68580" marR="68580" marT="0" marB="0"/>
                </a:tc>
                <a:tc>
                  <a:txBody>
                    <a:bodyPr/>
                    <a:lstStyle/>
                    <a:p>
                      <a:pPr>
                        <a:lnSpc>
                          <a:spcPct val="115000"/>
                        </a:lnSpc>
                        <a:spcAft>
                          <a:spcPts val="0"/>
                        </a:spcAft>
                      </a:pPr>
                      <a:r>
                        <a:rPr lang="en-GB" sz="2000" dirty="0">
                          <a:effectLst/>
                        </a:rPr>
                        <a:t>5</a:t>
                      </a:r>
                      <a:endParaRPr lang="sk-SK" sz="2000" dirty="0">
                        <a:effectLst/>
                        <a:latin typeface="Calibri"/>
                        <a:ea typeface="Calibri"/>
                        <a:cs typeface="Times New Roman"/>
                      </a:endParaRPr>
                    </a:p>
                  </a:txBody>
                  <a:tcPr marL="68580" marR="68580" marT="0" marB="0"/>
                </a:tc>
              </a:tr>
              <a:tr h="494812">
                <a:tc>
                  <a:txBody>
                    <a:bodyPr/>
                    <a:lstStyle/>
                    <a:p>
                      <a:pPr>
                        <a:lnSpc>
                          <a:spcPct val="115000"/>
                        </a:lnSpc>
                        <a:spcAft>
                          <a:spcPts val="0"/>
                        </a:spcAft>
                      </a:pPr>
                      <a:r>
                        <a:rPr lang="en-GB" sz="2000">
                          <a:effectLst/>
                        </a:rPr>
                        <a:t>Water slalom</a:t>
                      </a:r>
                      <a:endParaRPr lang="sk-SK" sz="2000">
                        <a:effectLst/>
                        <a:latin typeface="Calibri"/>
                        <a:ea typeface="Calibri"/>
                        <a:cs typeface="Times New Roman"/>
                      </a:endParaRPr>
                    </a:p>
                  </a:txBody>
                  <a:tcPr marL="68580" marR="68580" marT="0" marB="0"/>
                </a:tc>
                <a:tc>
                  <a:txBody>
                    <a:bodyPr/>
                    <a:lstStyle/>
                    <a:p>
                      <a:pPr>
                        <a:lnSpc>
                          <a:spcPct val="115000"/>
                        </a:lnSpc>
                        <a:spcAft>
                          <a:spcPts val="0"/>
                        </a:spcAft>
                      </a:pPr>
                      <a:r>
                        <a:rPr lang="en-GB" sz="2000" dirty="0">
                          <a:effectLst/>
                        </a:rPr>
                        <a:t>3</a:t>
                      </a:r>
                      <a:endParaRPr lang="sk-SK" sz="2000" dirty="0">
                        <a:effectLst/>
                        <a:latin typeface="Calibri"/>
                        <a:ea typeface="Calibri"/>
                        <a:cs typeface="Times New Roman"/>
                      </a:endParaRPr>
                    </a:p>
                  </a:txBody>
                  <a:tcPr marL="68580" marR="68580" marT="0" marB="0"/>
                </a:tc>
              </a:tr>
              <a:tr h="1511305">
                <a:tc gridSpan="2">
                  <a:txBody>
                    <a:bodyPr/>
                    <a:lstStyle/>
                    <a:p>
                      <a:pPr>
                        <a:lnSpc>
                          <a:spcPct val="115000"/>
                        </a:lnSpc>
                        <a:spcAft>
                          <a:spcPts val="0"/>
                        </a:spcAft>
                      </a:pPr>
                      <a:r>
                        <a:rPr lang="en-GB" sz="2000" dirty="0">
                          <a:effectLst/>
                        </a:rPr>
                        <a:t>Other sports: judo, archery, swimming, alpine skiing, tennis, weightlifting, short track, skiing, rowing, table tennis, triathlon, judo, bodybuilding, karate, trial, duathlon, boxing, acrobatic skiing, luge, biathlon, fitness, synchronized swimming, </a:t>
                      </a:r>
                      <a:r>
                        <a:rPr lang="en-GB" sz="2000" dirty="0" err="1">
                          <a:effectLst/>
                        </a:rPr>
                        <a:t>boccia</a:t>
                      </a:r>
                      <a:r>
                        <a:rPr lang="en-GB" sz="2000" dirty="0">
                          <a:effectLst/>
                        </a:rPr>
                        <a:t>, </a:t>
                      </a:r>
                      <a:r>
                        <a:rPr lang="en-GB" sz="2000" dirty="0" err="1">
                          <a:effectLst/>
                        </a:rPr>
                        <a:t>kickbox</a:t>
                      </a:r>
                      <a:r>
                        <a:rPr lang="en-GB" sz="2000" dirty="0">
                          <a:effectLst/>
                        </a:rPr>
                        <a:t>. </a:t>
                      </a:r>
                      <a:endParaRPr lang="sk-SK" sz="2000" dirty="0">
                        <a:effectLst/>
                        <a:latin typeface="Calibri"/>
                        <a:ea typeface="Calibri"/>
                        <a:cs typeface="Times New Roman"/>
                      </a:endParaRPr>
                    </a:p>
                  </a:txBody>
                  <a:tcPr marL="68580" marR="68580" marT="0" marB="0"/>
                </a:tc>
                <a:tc hMerge="1">
                  <a:txBody>
                    <a:bodyPr/>
                    <a:lstStyle/>
                    <a:p>
                      <a:endParaRPr lang="sk-SK"/>
                    </a:p>
                  </a:txBody>
                  <a:tcPr/>
                </a:tc>
              </a:tr>
            </a:tbl>
          </a:graphicData>
        </a:graphic>
      </p:graphicFrame>
    </p:spTree>
    <p:extLst>
      <p:ext uri="{BB962C8B-B14F-4D97-AF65-F5344CB8AC3E}">
        <p14:creationId xmlns:p14="http://schemas.microsoft.com/office/powerpoint/2010/main" val="1816801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553244"/>
            <a:ext cx="8964488" cy="952500"/>
          </a:xfrm>
        </p:spPr>
        <p:txBody>
          <a:bodyPr>
            <a:noAutofit/>
          </a:bodyPr>
          <a:lstStyle/>
          <a:p>
            <a:pPr lvl="0"/>
            <a:r>
              <a:rPr lang="en-US" sz="2800" dirty="0">
                <a:solidFill>
                  <a:schemeClr val="bg1"/>
                </a:solidFill>
              </a:rPr>
              <a:t>To what extent do you consider that a better communication / collaboration between coach and other significant persons such as: family members, partner would help you for developing  a dual career?</a:t>
            </a:r>
            <a:endParaRPr lang="sk-SK" sz="2800" dirty="0">
              <a:solidFill>
                <a:schemeClr val="bg1"/>
              </a:solidFill>
            </a:endParaRPr>
          </a:p>
        </p:txBody>
      </p:sp>
      <p:pic>
        <p:nvPicPr>
          <p:cNvPr id="4" name="Zástupný symbol obsahu 3"/>
          <p:cNvPicPr>
            <a:picLocks noGrp="1"/>
          </p:cNvPicPr>
          <p:nvPr>
            <p:ph idx="1"/>
          </p:nvPr>
        </p:nvPicPr>
        <p:blipFill rotWithShape="1">
          <a:blip r:embed="rId2"/>
          <a:srcRect l="8294" t="15715" r="57288" b="62169"/>
          <a:stretch/>
        </p:blipFill>
        <p:spPr bwMode="auto">
          <a:xfrm>
            <a:off x="1691680" y="2271502"/>
            <a:ext cx="5688632" cy="224218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6309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7220"/>
            <a:ext cx="8229600" cy="952500"/>
          </a:xfrm>
        </p:spPr>
        <p:txBody>
          <a:bodyPr>
            <a:noAutofit/>
          </a:bodyPr>
          <a:lstStyle/>
          <a:p>
            <a:pPr lvl="0"/>
            <a:r>
              <a:rPr lang="en-US" sz="2800" dirty="0">
                <a:solidFill>
                  <a:schemeClr val="bg1"/>
                </a:solidFill>
              </a:rPr>
              <a:t>To what extent do you consider you would need a designated mentor to support you in the process of transitioning and developing a dual career?</a:t>
            </a:r>
            <a:endParaRPr lang="sk-SK" sz="2800" dirty="0">
              <a:solidFill>
                <a:schemeClr val="bg1"/>
              </a:solidFill>
            </a:endParaRPr>
          </a:p>
        </p:txBody>
      </p:sp>
      <p:pic>
        <p:nvPicPr>
          <p:cNvPr id="6" name="Zástupný symbol obsahu 5"/>
          <p:cNvPicPr>
            <a:picLocks noGrp="1"/>
          </p:cNvPicPr>
          <p:nvPr>
            <p:ph idx="1"/>
          </p:nvPr>
        </p:nvPicPr>
        <p:blipFill rotWithShape="1">
          <a:blip r:embed="rId2"/>
          <a:srcRect l="8432" t="12769" r="57289" b="64871"/>
          <a:stretch/>
        </p:blipFill>
        <p:spPr bwMode="auto">
          <a:xfrm>
            <a:off x="1403648" y="1849388"/>
            <a:ext cx="6048672" cy="23284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2381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337220"/>
            <a:ext cx="8964488" cy="952500"/>
          </a:xfrm>
        </p:spPr>
        <p:txBody>
          <a:bodyPr>
            <a:noAutofit/>
          </a:bodyPr>
          <a:lstStyle/>
          <a:p>
            <a:pPr lvl="0"/>
            <a:r>
              <a:rPr lang="en-US" sz="2800" dirty="0">
                <a:solidFill>
                  <a:schemeClr val="bg1"/>
                </a:solidFill>
              </a:rPr>
              <a:t>To what extent do you know about projects in your country that help athletes to find a work after their retirement from sport?</a:t>
            </a:r>
            <a:endParaRPr lang="sk-SK" sz="2800" dirty="0">
              <a:solidFill>
                <a:schemeClr val="bg1"/>
              </a:solidFill>
            </a:endParaRPr>
          </a:p>
        </p:txBody>
      </p:sp>
      <p:pic>
        <p:nvPicPr>
          <p:cNvPr id="4" name="Zástupný symbol obsahu 3"/>
          <p:cNvPicPr>
            <a:picLocks noGrp="1"/>
          </p:cNvPicPr>
          <p:nvPr>
            <p:ph idx="1"/>
          </p:nvPr>
        </p:nvPicPr>
        <p:blipFill rotWithShape="1">
          <a:blip r:embed="rId2"/>
          <a:srcRect l="8293" t="12032" r="57428" b="65607"/>
          <a:stretch/>
        </p:blipFill>
        <p:spPr bwMode="auto">
          <a:xfrm>
            <a:off x="1691680" y="1777380"/>
            <a:ext cx="6048672" cy="25202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23089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337220"/>
            <a:ext cx="8964488" cy="952500"/>
          </a:xfrm>
        </p:spPr>
        <p:txBody>
          <a:bodyPr>
            <a:noAutofit/>
          </a:bodyPr>
          <a:lstStyle/>
          <a:p>
            <a:pPr lvl="0"/>
            <a:r>
              <a:rPr lang="en-US" sz="2800" dirty="0">
                <a:solidFill>
                  <a:schemeClr val="bg1"/>
                </a:solidFill>
              </a:rPr>
              <a:t>How much, in your opinion, a program/course of discovery and planning your vocation in work would be helpful for you as athlete?</a:t>
            </a:r>
            <a:endParaRPr lang="sk-SK" sz="2800" dirty="0">
              <a:solidFill>
                <a:schemeClr val="bg1"/>
              </a:solidFill>
              <a:effectLst/>
            </a:endParaRPr>
          </a:p>
        </p:txBody>
      </p:sp>
      <p:pic>
        <p:nvPicPr>
          <p:cNvPr id="4" name="Zástupný symbol obsahu 3"/>
          <p:cNvPicPr>
            <a:picLocks noGrp="1"/>
          </p:cNvPicPr>
          <p:nvPr>
            <p:ph idx="1"/>
          </p:nvPr>
        </p:nvPicPr>
        <p:blipFill rotWithShape="1">
          <a:blip r:embed="rId2"/>
          <a:srcRect l="8708" t="14241" r="56874" b="63643"/>
          <a:stretch/>
        </p:blipFill>
        <p:spPr bwMode="auto">
          <a:xfrm>
            <a:off x="1475656" y="1849388"/>
            <a:ext cx="5976664" cy="24482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48542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409228"/>
            <a:ext cx="8784976" cy="952500"/>
          </a:xfrm>
        </p:spPr>
        <p:txBody>
          <a:bodyPr>
            <a:noAutofit/>
          </a:bodyPr>
          <a:lstStyle/>
          <a:p>
            <a:pPr lvl="0"/>
            <a:r>
              <a:rPr lang="en-US" sz="3200" dirty="0">
                <a:solidFill>
                  <a:schemeClr val="bg1"/>
                </a:solidFill>
              </a:rPr>
              <a:t>At what point in the performance career do you believe it is necessary to benefit from support for dual career:</a:t>
            </a:r>
            <a:endParaRPr lang="sk-SK" sz="3200" dirty="0">
              <a:solidFill>
                <a:schemeClr val="bg1"/>
              </a:solidFill>
            </a:endParaRPr>
          </a:p>
        </p:txBody>
      </p:sp>
      <p:pic>
        <p:nvPicPr>
          <p:cNvPr id="4" name="Zástupný symbol obsahu 3"/>
          <p:cNvPicPr>
            <a:picLocks noGrp="1"/>
          </p:cNvPicPr>
          <p:nvPr>
            <p:ph idx="1"/>
          </p:nvPr>
        </p:nvPicPr>
        <p:blipFill rotWithShape="1">
          <a:blip r:embed="rId2"/>
          <a:srcRect l="13408" t="15224" r="53004" b="62660"/>
          <a:stretch/>
        </p:blipFill>
        <p:spPr bwMode="auto">
          <a:xfrm>
            <a:off x="179512" y="1849388"/>
            <a:ext cx="5400600" cy="2390017"/>
          </a:xfrm>
          <a:prstGeom prst="rect">
            <a:avLst/>
          </a:prstGeom>
          <a:ln>
            <a:noFill/>
          </a:ln>
          <a:extLst>
            <a:ext uri="{53640926-AAD7-44D8-BBD7-CCE9431645EC}">
              <a14:shadowObscured xmlns:a14="http://schemas.microsoft.com/office/drawing/2010/main"/>
            </a:ext>
          </a:extLst>
        </p:spPr>
      </p:pic>
      <p:pic>
        <p:nvPicPr>
          <p:cNvPr id="5" name="Obrázok 4"/>
          <p:cNvPicPr/>
          <p:nvPr/>
        </p:nvPicPr>
        <p:blipFill rotWithShape="1">
          <a:blip r:embed="rId3"/>
          <a:srcRect l="33112" t="62059" r="31291" b="17633"/>
          <a:stretch/>
        </p:blipFill>
        <p:spPr bwMode="auto">
          <a:xfrm>
            <a:off x="5652120" y="1921396"/>
            <a:ext cx="3384376" cy="21602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34082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7220"/>
            <a:ext cx="8229600" cy="952500"/>
          </a:xfrm>
        </p:spPr>
        <p:txBody>
          <a:bodyPr>
            <a:noAutofit/>
          </a:bodyPr>
          <a:lstStyle/>
          <a:p>
            <a:pPr lvl="0"/>
            <a:r>
              <a:rPr lang="en-US" sz="2800" dirty="0">
                <a:solidFill>
                  <a:schemeClr val="bg1"/>
                </a:solidFill>
              </a:rPr>
              <a:t>The end-of-sporting-career phase of athletes including those who leave the system earlier than planned. (financial support and training for a period of):</a:t>
            </a:r>
            <a:endParaRPr lang="sk-SK" sz="2800" dirty="0">
              <a:solidFill>
                <a:schemeClr val="bg1"/>
              </a:solidFill>
            </a:endParaRPr>
          </a:p>
        </p:txBody>
      </p:sp>
      <p:pic>
        <p:nvPicPr>
          <p:cNvPr id="4" name="Zástupný symbol obsahu 3"/>
          <p:cNvPicPr>
            <a:picLocks noGrp="1"/>
          </p:cNvPicPr>
          <p:nvPr>
            <p:ph idx="1"/>
          </p:nvPr>
        </p:nvPicPr>
        <p:blipFill rotWithShape="1">
          <a:blip r:embed="rId2"/>
          <a:srcRect l="13270" t="16942" r="61020" b="61187"/>
          <a:stretch/>
        </p:blipFill>
        <p:spPr bwMode="auto">
          <a:xfrm>
            <a:off x="1547664" y="1633364"/>
            <a:ext cx="5976664" cy="2880320"/>
          </a:xfrm>
          <a:prstGeom prst="rect">
            <a:avLst/>
          </a:prstGeom>
          <a:ln>
            <a:noFill/>
          </a:ln>
          <a:extLst>
            <a:ext uri="{53640926-AAD7-44D8-BBD7-CCE9431645EC}">
              <a14:shadowObscured xmlns:a14="http://schemas.microsoft.com/office/drawing/2010/main"/>
            </a:ext>
          </a:extLst>
        </p:spPr>
      </p:pic>
      <p:pic>
        <p:nvPicPr>
          <p:cNvPr id="5" name="Obrázok 4"/>
          <p:cNvPicPr/>
          <p:nvPr/>
        </p:nvPicPr>
        <p:blipFill rotWithShape="1">
          <a:blip r:embed="rId3"/>
          <a:srcRect l="38908" t="69412" r="54304" b="19110"/>
          <a:stretch/>
        </p:blipFill>
        <p:spPr bwMode="auto">
          <a:xfrm>
            <a:off x="5004048" y="2857500"/>
            <a:ext cx="1512168" cy="12241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57594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228866"/>
            <a:ext cx="8964488" cy="952500"/>
          </a:xfrm>
        </p:spPr>
        <p:txBody>
          <a:bodyPr>
            <a:normAutofit fontScale="90000"/>
          </a:bodyPr>
          <a:lstStyle/>
          <a:p>
            <a:pPr lvl="0"/>
            <a:r>
              <a:rPr lang="en-US" sz="3100" dirty="0">
                <a:solidFill>
                  <a:schemeClr val="bg1"/>
                </a:solidFill>
              </a:rPr>
              <a:t>To what extent do you consider the following services are useful in order to feel more secure when ending sport performance career and transitioning to a next life stage?</a:t>
            </a:r>
            <a:endParaRPr lang="sk-SK" sz="3100" dirty="0">
              <a:solidFill>
                <a:schemeClr val="bg1"/>
              </a:solidFill>
            </a:endParaRPr>
          </a:p>
        </p:txBody>
      </p:sp>
      <p:pic>
        <p:nvPicPr>
          <p:cNvPr id="4" name="Zástupný symbol obsahu 3"/>
          <p:cNvPicPr>
            <a:picLocks noGrp="1"/>
          </p:cNvPicPr>
          <p:nvPr>
            <p:ph idx="1"/>
          </p:nvPr>
        </p:nvPicPr>
        <p:blipFill rotWithShape="1">
          <a:blip r:embed="rId2"/>
          <a:srcRect l="5114" t="14487" r="51483" b="59220"/>
          <a:stretch/>
        </p:blipFill>
        <p:spPr bwMode="auto">
          <a:xfrm>
            <a:off x="1259632" y="1345332"/>
            <a:ext cx="6614617" cy="1872208"/>
          </a:xfrm>
          <a:prstGeom prst="rect">
            <a:avLst/>
          </a:prstGeom>
          <a:ln>
            <a:noFill/>
          </a:ln>
          <a:extLst>
            <a:ext uri="{53640926-AAD7-44D8-BBD7-CCE9431645EC}">
              <a14:shadowObscured xmlns:a14="http://schemas.microsoft.com/office/drawing/2010/main"/>
            </a:ext>
          </a:extLst>
        </p:spPr>
      </p:pic>
      <p:pic>
        <p:nvPicPr>
          <p:cNvPr id="5" name="Obrázok 4"/>
          <p:cNvPicPr/>
          <p:nvPr/>
        </p:nvPicPr>
        <p:blipFill rotWithShape="1">
          <a:blip r:embed="rId3"/>
          <a:srcRect l="6082" t="16942" r="56596" b="57747"/>
          <a:stretch/>
        </p:blipFill>
        <p:spPr bwMode="auto">
          <a:xfrm>
            <a:off x="1691680" y="3289548"/>
            <a:ext cx="5760640" cy="18722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73778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337220"/>
            <a:ext cx="8964488" cy="952500"/>
          </a:xfrm>
        </p:spPr>
        <p:txBody>
          <a:bodyPr>
            <a:noAutofit/>
          </a:bodyPr>
          <a:lstStyle/>
          <a:p>
            <a:r>
              <a:rPr lang="en-US" sz="2800" dirty="0">
                <a:solidFill>
                  <a:schemeClr val="bg1"/>
                </a:solidFill>
              </a:rPr>
              <a:t>To what extent do you consider the following services are useful in order to feel more secure when ending sport performance career and transitioning to a next life stage?</a:t>
            </a:r>
            <a:endParaRPr lang="sk-SK" sz="2800" dirty="0"/>
          </a:p>
        </p:txBody>
      </p:sp>
      <p:pic>
        <p:nvPicPr>
          <p:cNvPr id="4" name="Zástupný symbol obsahu 3"/>
          <p:cNvPicPr>
            <a:picLocks noGrp="1"/>
          </p:cNvPicPr>
          <p:nvPr>
            <p:ph idx="1"/>
          </p:nvPr>
        </p:nvPicPr>
        <p:blipFill rotWithShape="1">
          <a:blip r:embed="rId2"/>
          <a:srcRect l="9261" t="19153" r="51896" b="57748"/>
          <a:stretch/>
        </p:blipFill>
        <p:spPr bwMode="auto">
          <a:xfrm>
            <a:off x="1331640" y="1993404"/>
            <a:ext cx="6336703" cy="221612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162895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625252"/>
            <a:ext cx="8964488" cy="952500"/>
          </a:xfrm>
        </p:spPr>
        <p:txBody>
          <a:bodyPr>
            <a:normAutofit fontScale="90000"/>
          </a:bodyPr>
          <a:lstStyle/>
          <a:p>
            <a:pPr lvl="0"/>
            <a:r>
              <a:rPr lang="en-US" sz="3100" dirty="0">
                <a:solidFill>
                  <a:schemeClr val="bg1"/>
                </a:solidFill>
              </a:rPr>
              <a:t>Some Member States have developed strategies to support athletes on education and sport. Which of these would help you and to what extent?</a:t>
            </a:r>
            <a:r>
              <a:rPr lang="sk-SK" dirty="0"/>
              <a:t/>
            </a:r>
            <a:br>
              <a:rPr lang="sk-SK" dirty="0"/>
            </a:br>
            <a:endParaRPr lang="sk-SK" dirty="0"/>
          </a:p>
        </p:txBody>
      </p:sp>
      <p:pic>
        <p:nvPicPr>
          <p:cNvPr id="4" name="Zástupný symbol obsahu 3"/>
          <p:cNvPicPr>
            <a:picLocks noGrp="1"/>
          </p:cNvPicPr>
          <p:nvPr>
            <p:ph idx="1"/>
          </p:nvPr>
        </p:nvPicPr>
        <p:blipFill rotWithShape="1">
          <a:blip r:embed="rId2"/>
          <a:srcRect l="4976" t="12523" r="53696" b="61430"/>
          <a:stretch/>
        </p:blipFill>
        <p:spPr bwMode="auto">
          <a:xfrm>
            <a:off x="251520" y="1489348"/>
            <a:ext cx="5040560" cy="1728193"/>
          </a:xfrm>
          <a:prstGeom prst="rect">
            <a:avLst/>
          </a:prstGeom>
          <a:ln>
            <a:noFill/>
          </a:ln>
          <a:extLst>
            <a:ext uri="{53640926-AAD7-44D8-BBD7-CCE9431645EC}">
              <a14:shadowObscured xmlns:a14="http://schemas.microsoft.com/office/drawing/2010/main"/>
            </a:ext>
          </a:extLst>
        </p:spPr>
      </p:pic>
      <p:pic>
        <p:nvPicPr>
          <p:cNvPr id="5" name="Obrázok 4"/>
          <p:cNvPicPr/>
          <p:nvPr/>
        </p:nvPicPr>
        <p:blipFill rotWithShape="1">
          <a:blip r:embed="rId3"/>
          <a:srcRect l="4976" t="13259" r="57289" b="61431"/>
          <a:stretch/>
        </p:blipFill>
        <p:spPr bwMode="auto">
          <a:xfrm>
            <a:off x="251520" y="3289548"/>
            <a:ext cx="5040560" cy="1872208"/>
          </a:xfrm>
          <a:prstGeom prst="rect">
            <a:avLst/>
          </a:prstGeom>
          <a:ln>
            <a:noFill/>
          </a:ln>
          <a:extLst>
            <a:ext uri="{53640926-AAD7-44D8-BBD7-CCE9431645EC}">
              <a14:shadowObscured xmlns:a14="http://schemas.microsoft.com/office/drawing/2010/main"/>
            </a:ext>
          </a:extLst>
        </p:spPr>
      </p:pic>
      <p:pic>
        <p:nvPicPr>
          <p:cNvPr id="6" name="Obrázok 5"/>
          <p:cNvPicPr/>
          <p:nvPr/>
        </p:nvPicPr>
        <p:blipFill rotWithShape="1">
          <a:blip r:embed="rId4"/>
          <a:srcRect l="33443" t="55294" r="30795" b="27321"/>
          <a:stretch/>
        </p:blipFill>
        <p:spPr bwMode="auto">
          <a:xfrm>
            <a:off x="5292080" y="1489348"/>
            <a:ext cx="3851920" cy="27363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06683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697260"/>
            <a:ext cx="8964488" cy="952500"/>
          </a:xfrm>
        </p:spPr>
        <p:txBody>
          <a:bodyPr>
            <a:normAutofit fontScale="90000"/>
          </a:bodyPr>
          <a:lstStyle/>
          <a:p>
            <a:r>
              <a:rPr lang="en-US" sz="3100" dirty="0">
                <a:solidFill>
                  <a:schemeClr val="bg1"/>
                </a:solidFill>
              </a:rPr>
              <a:t>Some Member States have developed strategies to support athletes on education and sport. Which of these would help you and to what extent?</a:t>
            </a:r>
            <a:r>
              <a:rPr lang="sk-SK" dirty="0"/>
              <a:t/>
            </a:r>
            <a:br>
              <a:rPr lang="sk-SK" dirty="0"/>
            </a:br>
            <a:endParaRPr lang="sk-SK" dirty="0"/>
          </a:p>
        </p:txBody>
      </p:sp>
      <p:pic>
        <p:nvPicPr>
          <p:cNvPr id="4" name="Zástupný symbol obsahu 3"/>
          <p:cNvPicPr>
            <a:picLocks noGrp="1"/>
          </p:cNvPicPr>
          <p:nvPr>
            <p:ph idx="1"/>
          </p:nvPr>
        </p:nvPicPr>
        <p:blipFill rotWithShape="1">
          <a:blip r:embed="rId2"/>
          <a:srcRect l="7050" t="13750" r="68761" b="61186"/>
          <a:stretch/>
        </p:blipFill>
        <p:spPr bwMode="auto">
          <a:xfrm>
            <a:off x="323528" y="1561356"/>
            <a:ext cx="3600400" cy="1800200"/>
          </a:xfrm>
          <a:prstGeom prst="rect">
            <a:avLst/>
          </a:prstGeom>
          <a:ln>
            <a:noFill/>
          </a:ln>
          <a:extLst>
            <a:ext uri="{53640926-AAD7-44D8-BBD7-CCE9431645EC}">
              <a14:shadowObscured xmlns:a14="http://schemas.microsoft.com/office/drawing/2010/main"/>
            </a:ext>
          </a:extLst>
        </p:spPr>
      </p:pic>
      <p:pic>
        <p:nvPicPr>
          <p:cNvPr id="5" name="Obrázok 4"/>
          <p:cNvPicPr/>
          <p:nvPr/>
        </p:nvPicPr>
        <p:blipFill rotWithShape="1">
          <a:blip r:embed="rId3"/>
          <a:srcRect l="23481" t="15960" r="52624" b="61450"/>
          <a:stretch/>
        </p:blipFill>
        <p:spPr bwMode="auto">
          <a:xfrm>
            <a:off x="323528" y="3361556"/>
            <a:ext cx="3600400" cy="1800200"/>
          </a:xfrm>
          <a:prstGeom prst="rect">
            <a:avLst/>
          </a:prstGeom>
          <a:ln>
            <a:noFill/>
          </a:ln>
          <a:extLst>
            <a:ext uri="{53640926-AAD7-44D8-BBD7-CCE9431645EC}">
              <a14:shadowObscured xmlns:a14="http://schemas.microsoft.com/office/drawing/2010/main"/>
            </a:ext>
          </a:extLst>
        </p:spPr>
      </p:pic>
      <p:pic>
        <p:nvPicPr>
          <p:cNvPr id="6" name="Obrázok 5"/>
          <p:cNvPicPr/>
          <p:nvPr/>
        </p:nvPicPr>
        <p:blipFill rotWithShape="1">
          <a:blip r:embed="rId4"/>
          <a:srcRect l="33443" t="73266" r="30795" b="17628"/>
          <a:stretch/>
        </p:blipFill>
        <p:spPr bwMode="auto">
          <a:xfrm>
            <a:off x="4067944" y="2065412"/>
            <a:ext cx="4752528" cy="20882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9382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66836"/>
            <a:ext cx="8229600" cy="952500"/>
          </a:xfrm>
        </p:spPr>
        <p:txBody>
          <a:bodyPr>
            <a:normAutofit/>
          </a:bodyPr>
          <a:lstStyle/>
          <a:p>
            <a:r>
              <a:rPr lang="en-US" sz="3600" dirty="0" smtClean="0">
                <a:solidFill>
                  <a:schemeClr val="bg1"/>
                </a:solidFill>
              </a:rPr>
              <a:t>A</a:t>
            </a:r>
            <a:r>
              <a:rPr lang="sk-SK" sz="3600" dirty="0" smtClean="0">
                <a:solidFill>
                  <a:schemeClr val="bg1"/>
                </a:solidFill>
              </a:rPr>
              <a:t>GE</a:t>
            </a:r>
            <a:endParaRPr lang="sk-SK" sz="3600" dirty="0">
              <a:solidFill>
                <a:schemeClr val="bg1"/>
              </a:solidFill>
            </a:endParaRPr>
          </a:p>
        </p:txBody>
      </p:sp>
      <p:sp>
        <p:nvSpPr>
          <p:cNvPr id="3" name="Zástupný symbol obsahu 2"/>
          <p:cNvSpPr>
            <a:spLocks noGrp="1"/>
          </p:cNvSpPr>
          <p:nvPr>
            <p:ph idx="1"/>
          </p:nvPr>
        </p:nvSpPr>
        <p:spPr/>
        <p:txBody>
          <a:bodyPr/>
          <a:lstStyle/>
          <a:p>
            <a:pPr marL="0" indent="0">
              <a:buNone/>
            </a:pPr>
            <a:endParaRPr lang="sk-SK" dirty="0"/>
          </a:p>
        </p:txBody>
      </p:sp>
      <p:pic>
        <p:nvPicPr>
          <p:cNvPr id="5" name="Obrázok 4"/>
          <p:cNvPicPr/>
          <p:nvPr/>
        </p:nvPicPr>
        <p:blipFill rotWithShape="1">
          <a:blip r:embed="rId2"/>
          <a:srcRect l="36258" t="42646" r="39735" b="34985"/>
          <a:stretch/>
        </p:blipFill>
        <p:spPr bwMode="auto">
          <a:xfrm>
            <a:off x="1763688" y="1129308"/>
            <a:ext cx="5616624" cy="28102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028854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625252"/>
            <a:ext cx="8964488" cy="952500"/>
          </a:xfrm>
        </p:spPr>
        <p:txBody>
          <a:bodyPr>
            <a:normAutofit fontScale="90000"/>
          </a:bodyPr>
          <a:lstStyle/>
          <a:p>
            <a:pPr lvl="0"/>
            <a:r>
              <a:rPr lang="en-US" sz="3100" dirty="0">
                <a:solidFill>
                  <a:schemeClr val="bg1"/>
                </a:solidFill>
              </a:rPr>
              <a:t>The resources to help athletes in their transition to a post-athletic career should include the followings (indicate to what extent would it help in your transition):</a:t>
            </a:r>
            <a:r>
              <a:rPr lang="sk-SK" dirty="0"/>
              <a:t/>
            </a:r>
            <a:br>
              <a:rPr lang="sk-SK" dirty="0"/>
            </a:br>
            <a:endParaRPr lang="sk-SK" dirty="0"/>
          </a:p>
        </p:txBody>
      </p:sp>
      <p:pic>
        <p:nvPicPr>
          <p:cNvPr id="4" name="Zástupný symbol obsahu 3"/>
          <p:cNvPicPr>
            <a:picLocks noGrp="1"/>
          </p:cNvPicPr>
          <p:nvPr>
            <p:ph idx="1"/>
          </p:nvPr>
        </p:nvPicPr>
        <p:blipFill rotWithShape="1">
          <a:blip r:embed="rId2"/>
          <a:srcRect l="5114" t="12277" r="54248" b="62413"/>
          <a:stretch/>
        </p:blipFill>
        <p:spPr bwMode="auto">
          <a:xfrm>
            <a:off x="467544" y="1705372"/>
            <a:ext cx="6193231" cy="1728192"/>
          </a:xfrm>
          <a:prstGeom prst="rect">
            <a:avLst/>
          </a:prstGeom>
          <a:ln>
            <a:noFill/>
          </a:ln>
          <a:extLst>
            <a:ext uri="{53640926-AAD7-44D8-BBD7-CCE9431645EC}">
              <a14:shadowObscured xmlns:a14="http://schemas.microsoft.com/office/drawing/2010/main"/>
            </a:ext>
          </a:extLst>
        </p:spPr>
      </p:pic>
      <p:pic>
        <p:nvPicPr>
          <p:cNvPr id="5" name="Obrázok 4"/>
          <p:cNvPicPr/>
          <p:nvPr/>
        </p:nvPicPr>
        <p:blipFill rotWithShape="1">
          <a:blip r:embed="rId3"/>
          <a:srcRect l="35524" t="14241" r="51483" b="62660"/>
          <a:stretch/>
        </p:blipFill>
        <p:spPr bwMode="auto">
          <a:xfrm>
            <a:off x="6660232" y="1705373"/>
            <a:ext cx="1728192" cy="1728191"/>
          </a:xfrm>
          <a:prstGeom prst="rect">
            <a:avLst/>
          </a:prstGeom>
          <a:ln>
            <a:noFill/>
          </a:ln>
          <a:extLst>
            <a:ext uri="{53640926-AAD7-44D8-BBD7-CCE9431645EC}">
              <a14:shadowObscured xmlns:a14="http://schemas.microsoft.com/office/drawing/2010/main"/>
            </a:ext>
          </a:extLst>
        </p:spPr>
      </p:pic>
      <p:pic>
        <p:nvPicPr>
          <p:cNvPr id="6" name="Obrázok 5"/>
          <p:cNvPicPr/>
          <p:nvPr/>
        </p:nvPicPr>
        <p:blipFill rotWithShape="1">
          <a:blip r:embed="rId4"/>
          <a:srcRect l="31126" t="65000" r="30629" b="22933"/>
          <a:stretch/>
        </p:blipFill>
        <p:spPr bwMode="auto">
          <a:xfrm>
            <a:off x="1763688" y="3505572"/>
            <a:ext cx="5328592" cy="16561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54372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193204"/>
            <a:ext cx="8964488" cy="1152128"/>
          </a:xfrm>
        </p:spPr>
        <p:txBody>
          <a:bodyPr>
            <a:noAutofit/>
          </a:bodyPr>
          <a:lstStyle/>
          <a:p>
            <a:r>
              <a:rPr lang="en-US" sz="2400" dirty="0">
                <a:solidFill>
                  <a:schemeClr val="bg1"/>
                </a:solidFill>
              </a:rPr>
              <a:t>Most Member States encourage initiatives from sports organizations, sports academies networks and Olympic Committees in the field of supporting </a:t>
            </a:r>
            <a:r>
              <a:rPr lang="en-US" sz="2400" dirty="0" smtClean="0">
                <a:solidFill>
                  <a:schemeClr val="bg1"/>
                </a:solidFill>
              </a:rPr>
              <a:t>services</a:t>
            </a:r>
            <a:r>
              <a:rPr lang="sk-SK" sz="2400" dirty="0" smtClean="0">
                <a:solidFill>
                  <a:schemeClr val="bg1"/>
                </a:solidFill>
              </a:rPr>
              <a:t>. </a:t>
            </a:r>
            <a:r>
              <a:rPr lang="en-US" sz="2400" dirty="0">
                <a:solidFill>
                  <a:schemeClr val="bg1"/>
                </a:solidFill>
              </a:rPr>
              <a:t>To what extent do you think the following would help you in an effective transition to a post-sport life?</a:t>
            </a:r>
            <a:endParaRPr lang="sk-SK" sz="2400" dirty="0">
              <a:solidFill>
                <a:schemeClr val="bg1"/>
              </a:solidFill>
            </a:endParaRPr>
          </a:p>
        </p:txBody>
      </p:sp>
      <p:pic>
        <p:nvPicPr>
          <p:cNvPr id="4" name="Zástupný symbol obsahu 3"/>
          <p:cNvPicPr>
            <a:picLocks noGrp="1"/>
          </p:cNvPicPr>
          <p:nvPr>
            <p:ph idx="1"/>
          </p:nvPr>
        </p:nvPicPr>
        <p:blipFill rotWithShape="1">
          <a:blip r:embed="rId2"/>
          <a:srcRect l="4838" t="10804" r="54248" b="62659"/>
          <a:stretch/>
        </p:blipFill>
        <p:spPr bwMode="auto">
          <a:xfrm>
            <a:off x="323528" y="1777380"/>
            <a:ext cx="4680520" cy="2274884"/>
          </a:xfrm>
          <a:prstGeom prst="rect">
            <a:avLst/>
          </a:prstGeom>
          <a:ln>
            <a:noFill/>
          </a:ln>
          <a:extLst>
            <a:ext uri="{53640926-AAD7-44D8-BBD7-CCE9431645EC}">
              <a14:shadowObscured xmlns:a14="http://schemas.microsoft.com/office/drawing/2010/main"/>
            </a:ext>
          </a:extLst>
        </p:spPr>
      </p:pic>
      <p:pic>
        <p:nvPicPr>
          <p:cNvPr id="5" name="Obrázok 4"/>
          <p:cNvPicPr/>
          <p:nvPr/>
        </p:nvPicPr>
        <p:blipFill rotWithShape="1">
          <a:blip r:embed="rId3"/>
          <a:srcRect l="31788" t="63235" r="31622" b="25286"/>
          <a:stretch/>
        </p:blipFill>
        <p:spPr bwMode="auto">
          <a:xfrm>
            <a:off x="5060404" y="1777380"/>
            <a:ext cx="4032448" cy="17281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493643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409228"/>
            <a:ext cx="8964488" cy="1080120"/>
          </a:xfrm>
        </p:spPr>
        <p:txBody>
          <a:bodyPr>
            <a:noAutofit/>
          </a:bodyPr>
          <a:lstStyle/>
          <a:p>
            <a:r>
              <a:rPr lang="en-US" sz="2400" dirty="0">
                <a:solidFill>
                  <a:schemeClr val="bg1"/>
                </a:solidFill>
              </a:rPr>
              <a:t>Most Member States encourage initiatives from sports organizations, sports academies networks and Olympic Committees in the field of supporting services</a:t>
            </a:r>
            <a:r>
              <a:rPr lang="sk-SK" sz="2400" dirty="0">
                <a:solidFill>
                  <a:schemeClr val="bg1"/>
                </a:solidFill>
              </a:rPr>
              <a:t>. </a:t>
            </a:r>
            <a:r>
              <a:rPr lang="en-US" sz="2400" dirty="0">
                <a:solidFill>
                  <a:schemeClr val="bg1"/>
                </a:solidFill>
              </a:rPr>
              <a:t>To what extent do you think the following would help you in an effective transition to a post-sport life?</a:t>
            </a:r>
            <a:endParaRPr lang="sk-SK" sz="2400" dirty="0"/>
          </a:p>
        </p:txBody>
      </p:sp>
      <p:pic>
        <p:nvPicPr>
          <p:cNvPr id="4" name="Zástupný symbol obsahu 3"/>
          <p:cNvPicPr>
            <a:picLocks noGrp="1"/>
          </p:cNvPicPr>
          <p:nvPr>
            <p:ph idx="1"/>
          </p:nvPr>
        </p:nvPicPr>
        <p:blipFill rotWithShape="1">
          <a:blip r:embed="rId2"/>
          <a:srcRect l="27815" t="52941" r="49503" b="27633"/>
          <a:stretch/>
        </p:blipFill>
        <p:spPr bwMode="auto">
          <a:xfrm>
            <a:off x="323528" y="1777380"/>
            <a:ext cx="3456737" cy="1665294"/>
          </a:xfrm>
          <a:prstGeom prst="rect">
            <a:avLst/>
          </a:prstGeom>
          <a:ln>
            <a:noFill/>
          </a:ln>
          <a:extLst>
            <a:ext uri="{53640926-AAD7-44D8-BBD7-CCE9431645EC}">
              <a14:shadowObscured xmlns:a14="http://schemas.microsoft.com/office/drawing/2010/main"/>
            </a:ext>
          </a:extLst>
        </p:spPr>
      </p:pic>
      <p:pic>
        <p:nvPicPr>
          <p:cNvPr id="5" name="Obrázok 4"/>
          <p:cNvPicPr/>
          <p:nvPr/>
        </p:nvPicPr>
        <p:blipFill rotWithShape="1">
          <a:blip r:embed="rId3"/>
          <a:srcRect l="47185" t="53235" r="29636" b="27928"/>
          <a:stretch/>
        </p:blipFill>
        <p:spPr bwMode="auto">
          <a:xfrm>
            <a:off x="323528" y="3505572"/>
            <a:ext cx="3456384" cy="1512168"/>
          </a:xfrm>
          <a:prstGeom prst="rect">
            <a:avLst/>
          </a:prstGeom>
          <a:ln>
            <a:noFill/>
          </a:ln>
          <a:extLst>
            <a:ext uri="{53640926-AAD7-44D8-BBD7-CCE9431645EC}">
              <a14:shadowObscured xmlns:a14="http://schemas.microsoft.com/office/drawing/2010/main"/>
            </a:ext>
          </a:extLst>
        </p:spPr>
      </p:pic>
      <p:pic>
        <p:nvPicPr>
          <p:cNvPr id="6" name="Obrázok 5"/>
          <p:cNvPicPr/>
          <p:nvPr/>
        </p:nvPicPr>
        <p:blipFill rotWithShape="1">
          <a:blip r:embed="rId4"/>
          <a:srcRect l="31623" t="56765" r="31291" b="21161"/>
          <a:stretch/>
        </p:blipFill>
        <p:spPr bwMode="auto">
          <a:xfrm>
            <a:off x="3900736" y="2209428"/>
            <a:ext cx="5243264" cy="23014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989327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841276"/>
          </a:xfrm>
        </p:spPr>
        <p:txBody>
          <a:bodyPr>
            <a:normAutofit/>
          </a:bodyPr>
          <a:lstStyle/>
          <a:p>
            <a:r>
              <a:rPr lang="sk-SK" sz="3600" dirty="0" smtClean="0">
                <a:solidFill>
                  <a:schemeClr val="bg1"/>
                </a:solidFill>
              </a:rPr>
              <a:t>CONCLUSIONS</a:t>
            </a:r>
            <a:endParaRPr lang="sk-SK" sz="3600" dirty="0">
              <a:solidFill>
                <a:schemeClr val="bg1"/>
              </a:solidFill>
            </a:endParaRPr>
          </a:p>
        </p:txBody>
      </p:sp>
      <p:sp>
        <p:nvSpPr>
          <p:cNvPr id="3" name="Zástupný symbol obsahu 2"/>
          <p:cNvSpPr>
            <a:spLocks noGrp="1"/>
          </p:cNvSpPr>
          <p:nvPr>
            <p:ph idx="1"/>
          </p:nvPr>
        </p:nvSpPr>
        <p:spPr>
          <a:xfrm>
            <a:off x="457200" y="769268"/>
            <a:ext cx="8229600" cy="4335869"/>
          </a:xfrm>
        </p:spPr>
        <p:txBody>
          <a:bodyPr>
            <a:normAutofit lnSpcReduction="10000"/>
          </a:bodyPr>
          <a:lstStyle/>
          <a:p>
            <a:pPr marL="457200" indent="-457200">
              <a:buAutoNum type="arabicPeriod"/>
            </a:pPr>
            <a:r>
              <a:rPr lang="sk-SK" sz="2400" dirty="0" err="1" smtClean="0">
                <a:solidFill>
                  <a:schemeClr val="bg1"/>
                </a:solidFill>
              </a:rPr>
              <a:t>The</a:t>
            </a:r>
            <a:r>
              <a:rPr lang="sk-SK" sz="2400" dirty="0" smtClean="0">
                <a:solidFill>
                  <a:schemeClr val="bg1"/>
                </a:solidFill>
              </a:rPr>
              <a:t> new </a:t>
            </a:r>
            <a:r>
              <a:rPr lang="sk-SK" sz="2400" dirty="0" err="1" smtClean="0">
                <a:solidFill>
                  <a:schemeClr val="bg1"/>
                </a:solidFill>
              </a:rPr>
              <a:t>clasification</a:t>
            </a:r>
            <a:r>
              <a:rPr lang="sk-SK" sz="2400" dirty="0" smtClean="0">
                <a:solidFill>
                  <a:schemeClr val="bg1"/>
                </a:solidFill>
              </a:rPr>
              <a:t> </a:t>
            </a:r>
            <a:r>
              <a:rPr lang="sk-SK" sz="2400" dirty="0" err="1" smtClean="0">
                <a:solidFill>
                  <a:schemeClr val="bg1"/>
                </a:solidFill>
              </a:rPr>
              <a:t>of</a:t>
            </a:r>
            <a:r>
              <a:rPr lang="sk-SK" sz="2400" dirty="0" smtClean="0">
                <a:solidFill>
                  <a:schemeClr val="bg1"/>
                </a:solidFill>
              </a:rPr>
              <a:t> </a:t>
            </a:r>
            <a:r>
              <a:rPr lang="sk-SK" sz="2400" dirty="0" err="1" smtClean="0">
                <a:solidFill>
                  <a:schemeClr val="bg1"/>
                </a:solidFill>
              </a:rPr>
              <a:t>athletes</a:t>
            </a:r>
            <a:r>
              <a:rPr lang="sk-SK" sz="2400" dirty="0" smtClean="0">
                <a:solidFill>
                  <a:schemeClr val="bg1"/>
                </a:solidFill>
              </a:rPr>
              <a:t> </a:t>
            </a:r>
            <a:r>
              <a:rPr lang="sk-SK" sz="2400" dirty="0" err="1" smtClean="0">
                <a:solidFill>
                  <a:schemeClr val="bg1"/>
                </a:solidFill>
              </a:rPr>
              <a:t>into</a:t>
            </a:r>
            <a:r>
              <a:rPr lang="sk-SK" sz="2400" dirty="0" smtClean="0">
                <a:solidFill>
                  <a:schemeClr val="bg1"/>
                </a:solidFill>
              </a:rPr>
              <a:t> </a:t>
            </a:r>
            <a:r>
              <a:rPr lang="sk-SK" sz="2400" dirty="0" err="1" smtClean="0">
                <a:solidFill>
                  <a:schemeClr val="bg1"/>
                </a:solidFill>
              </a:rPr>
              <a:t>talented</a:t>
            </a:r>
            <a:r>
              <a:rPr lang="sk-SK" sz="2400" dirty="0" smtClean="0">
                <a:solidFill>
                  <a:schemeClr val="bg1"/>
                </a:solidFill>
              </a:rPr>
              <a:t> and elite </a:t>
            </a:r>
            <a:r>
              <a:rPr lang="sk-SK" sz="2400" dirty="0" err="1" smtClean="0">
                <a:solidFill>
                  <a:schemeClr val="bg1"/>
                </a:solidFill>
              </a:rPr>
              <a:t>ones</a:t>
            </a:r>
            <a:r>
              <a:rPr lang="sk-SK" sz="2400" dirty="0" smtClean="0">
                <a:solidFill>
                  <a:schemeClr val="bg1"/>
                </a:solidFill>
              </a:rPr>
              <a:t> </a:t>
            </a:r>
            <a:r>
              <a:rPr lang="sk-SK" sz="2400" dirty="0" err="1" smtClean="0">
                <a:solidFill>
                  <a:schemeClr val="bg1"/>
                </a:solidFill>
              </a:rPr>
              <a:t>would</a:t>
            </a:r>
            <a:r>
              <a:rPr lang="sk-SK" sz="2400" dirty="0" smtClean="0">
                <a:solidFill>
                  <a:schemeClr val="bg1"/>
                </a:solidFill>
              </a:rPr>
              <a:t> </a:t>
            </a:r>
            <a:r>
              <a:rPr lang="sk-SK" sz="2400" dirty="0" err="1" smtClean="0">
                <a:solidFill>
                  <a:schemeClr val="bg1"/>
                </a:solidFill>
              </a:rPr>
              <a:t>bring</a:t>
            </a:r>
            <a:r>
              <a:rPr lang="sk-SK" sz="2400" dirty="0" smtClean="0">
                <a:solidFill>
                  <a:schemeClr val="bg1"/>
                </a:solidFill>
              </a:rPr>
              <a:t> </a:t>
            </a:r>
            <a:r>
              <a:rPr lang="sk-SK" sz="2400" dirty="0" err="1" smtClean="0">
                <a:solidFill>
                  <a:schemeClr val="bg1"/>
                </a:solidFill>
              </a:rPr>
              <a:t>an</a:t>
            </a:r>
            <a:r>
              <a:rPr lang="sk-SK" sz="2400" dirty="0" smtClean="0">
                <a:solidFill>
                  <a:schemeClr val="bg1"/>
                </a:solidFill>
              </a:rPr>
              <a:t> </a:t>
            </a:r>
            <a:r>
              <a:rPr lang="sk-SK" sz="2400" dirty="0" err="1" smtClean="0">
                <a:solidFill>
                  <a:schemeClr val="bg1"/>
                </a:solidFill>
              </a:rPr>
              <a:t>additional</a:t>
            </a:r>
            <a:r>
              <a:rPr lang="sk-SK" sz="2400" dirty="0" smtClean="0">
                <a:solidFill>
                  <a:schemeClr val="bg1"/>
                </a:solidFill>
              </a:rPr>
              <a:t> </a:t>
            </a:r>
            <a:r>
              <a:rPr lang="sk-SK" sz="2400" dirty="0" err="1" smtClean="0">
                <a:solidFill>
                  <a:schemeClr val="bg1"/>
                </a:solidFill>
              </a:rPr>
              <a:t>recognition</a:t>
            </a:r>
            <a:r>
              <a:rPr lang="sk-SK" sz="2400" dirty="0" smtClean="0">
                <a:solidFill>
                  <a:schemeClr val="bg1"/>
                </a:solidFill>
              </a:rPr>
              <a:t> to </a:t>
            </a:r>
            <a:r>
              <a:rPr lang="sk-SK" sz="2400" dirty="0" err="1" smtClean="0">
                <a:solidFill>
                  <a:schemeClr val="bg1"/>
                </a:solidFill>
              </a:rPr>
              <a:t>them</a:t>
            </a:r>
            <a:r>
              <a:rPr lang="sk-SK" sz="2400" dirty="0" smtClean="0">
                <a:solidFill>
                  <a:schemeClr val="bg1"/>
                </a:solidFill>
              </a:rPr>
              <a:t>.</a:t>
            </a:r>
            <a:endParaRPr lang="sk-SK" sz="2400" dirty="0" smtClean="0">
              <a:solidFill>
                <a:schemeClr val="bg1"/>
              </a:solidFill>
            </a:endParaRPr>
          </a:p>
          <a:p>
            <a:pPr marL="457200" indent="-457200">
              <a:buAutoNum type="arabicPeriod"/>
            </a:pPr>
            <a:r>
              <a:rPr lang="sk-SK" sz="2400" dirty="0" smtClean="0">
                <a:solidFill>
                  <a:schemeClr val="bg1"/>
                </a:solidFill>
              </a:rPr>
              <a:t>57% </a:t>
            </a:r>
            <a:r>
              <a:rPr lang="sk-SK" sz="2400" dirty="0" err="1" smtClean="0">
                <a:solidFill>
                  <a:schemeClr val="bg1"/>
                </a:solidFill>
              </a:rPr>
              <a:t>of</a:t>
            </a:r>
            <a:r>
              <a:rPr lang="sk-SK" sz="2400" dirty="0" smtClean="0">
                <a:solidFill>
                  <a:schemeClr val="bg1"/>
                </a:solidFill>
              </a:rPr>
              <a:t> </a:t>
            </a:r>
            <a:r>
              <a:rPr lang="sk-SK" sz="2400" dirty="0" err="1" smtClean="0">
                <a:solidFill>
                  <a:schemeClr val="bg1"/>
                </a:solidFill>
              </a:rPr>
              <a:t>athletes</a:t>
            </a:r>
            <a:r>
              <a:rPr lang="sk-SK" sz="2400" dirty="0" smtClean="0">
                <a:solidFill>
                  <a:schemeClr val="bg1"/>
                </a:solidFill>
              </a:rPr>
              <a:t> </a:t>
            </a:r>
            <a:r>
              <a:rPr lang="sk-SK" sz="2400" dirty="0" err="1" smtClean="0">
                <a:solidFill>
                  <a:schemeClr val="bg1"/>
                </a:solidFill>
              </a:rPr>
              <a:t>have</a:t>
            </a:r>
            <a:r>
              <a:rPr lang="sk-SK" sz="2400" dirty="0" smtClean="0">
                <a:solidFill>
                  <a:schemeClr val="bg1"/>
                </a:solidFill>
              </a:rPr>
              <a:t> </a:t>
            </a:r>
            <a:r>
              <a:rPr lang="sk-SK" sz="2400" dirty="0" err="1" smtClean="0">
                <a:solidFill>
                  <a:schemeClr val="bg1"/>
                </a:solidFill>
              </a:rPr>
              <a:t>finished</a:t>
            </a:r>
            <a:r>
              <a:rPr lang="sk-SK" sz="2400" dirty="0" smtClean="0">
                <a:solidFill>
                  <a:schemeClr val="bg1"/>
                </a:solidFill>
              </a:rPr>
              <a:t> </a:t>
            </a:r>
            <a:r>
              <a:rPr lang="sk-SK" sz="2400" dirty="0" err="1" smtClean="0">
                <a:solidFill>
                  <a:schemeClr val="bg1"/>
                </a:solidFill>
              </a:rPr>
              <a:t>at</a:t>
            </a:r>
            <a:r>
              <a:rPr lang="sk-SK" sz="2400" dirty="0" smtClean="0">
                <a:solidFill>
                  <a:schemeClr val="bg1"/>
                </a:solidFill>
              </a:rPr>
              <a:t> </a:t>
            </a:r>
            <a:r>
              <a:rPr lang="sk-SK" sz="2400" dirty="0" err="1" smtClean="0">
                <a:solidFill>
                  <a:schemeClr val="bg1"/>
                </a:solidFill>
              </a:rPr>
              <a:t>least</a:t>
            </a:r>
            <a:r>
              <a:rPr lang="sk-SK" sz="2400" dirty="0" smtClean="0">
                <a:solidFill>
                  <a:schemeClr val="bg1"/>
                </a:solidFill>
              </a:rPr>
              <a:t> </a:t>
            </a:r>
            <a:r>
              <a:rPr lang="sk-SK" sz="2400" dirty="0" err="1" smtClean="0">
                <a:solidFill>
                  <a:schemeClr val="bg1"/>
                </a:solidFill>
              </a:rPr>
              <a:t>one</a:t>
            </a:r>
            <a:r>
              <a:rPr lang="sk-SK" sz="2400" dirty="0" smtClean="0">
                <a:solidFill>
                  <a:schemeClr val="bg1"/>
                </a:solidFill>
              </a:rPr>
              <a:t> </a:t>
            </a:r>
            <a:r>
              <a:rPr lang="sk-SK" sz="2400" dirty="0" smtClean="0">
                <a:solidFill>
                  <a:schemeClr val="bg1"/>
                </a:solidFill>
              </a:rPr>
              <a:t>semester </a:t>
            </a:r>
            <a:r>
              <a:rPr lang="sk-SK" sz="2400" dirty="0" err="1" smtClean="0">
                <a:solidFill>
                  <a:schemeClr val="bg1"/>
                </a:solidFill>
              </a:rPr>
              <a:t>at</a:t>
            </a:r>
            <a:r>
              <a:rPr lang="sk-SK" sz="2400" dirty="0" smtClean="0">
                <a:solidFill>
                  <a:schemeClr val="bg1"/>
                </a:solidFill>
              </a:rPr>
              <a:t> </a:t>
            </a:r>
            <a:r>
              <a:rPr lang="sk-SK" sz="2400" dirty="0" err="1" smtClean="0">
                <a:solidFill>
                  <a:schemeClr val="bg1"/>
                </a:solidFill>
              </a:rPr>
              <a:t>univer</a:t>
            </a:r>
            <a:r>
              <a:rPr lang="sk-SK" sz="2400" dirty="0" smtClean="0">
                <a:solidFill>
                  <a:schemeClr val="bg1"/>
                </a:solidFill>
              </a:rPr>
              <a:t>.</a:t>
            </a:r>
            <a:endParaRPr lang="sk-SK" sz="2400" dirty="0" smtClean="0">
              <a:solidFill>
                <a:schemeClr val="bg1"/>
              </a:solidFill>
            </a:endParaRPr>
          </a:p>
          <a:p>
            <a:pPr marL="457200" indent="-457200">
              <a:buAutoNum type="arabicPeriod"/>
            </a:pPr>
            <a:r>
              <a:rPr lang="sk-SK" sz="2400" dirty="0" smtClean="0">
                <a:solidFill>
                  <a:schemeClr val="bg1"/>
                </a:solidFill>
              </a:rPr>
              <a:t>65% </a:t>
            </a:r>
            <a:r>
              <a:rPr lang="sk-SK" sz="2400" dirty="0" err="1" smtClean="0">
                <a:solidFill>
                  <a:schemeClr val="bg1"/>
                </a:solidFill>
              </a:rPr>
              <a:t>of</a:t>
            </a:r>
            <a:r>
              <a:rPr lang="sk-SK" sz="2400" dirty="0" smtClean="0">
                <a:solidFill>
                  <a:schemeClr val="bg1"/>
                </a:solidFill>
              </a:rPr>
              <a:t> </a:t>
            </a:r>
            <a:r>
              <a:rPr lang="sk-SK" sz="2400" dirty="0" err="1" smtClean="0">
                <a:solidFill>
                  <a:schemeClr val="bg1"/>
                </a:solidFill>
              </a:rPr>
              <a:t>athletes</a:t>
            </a:r>
            <a:r>
              <a:rPr lang="sk-SK" sz="2400" dirty="0" smtClean="0">
                <a:solidFill>
                  <a:schemeClr val="bg1"/>
                </a:solidFill>
              </a:rPr>
              <a:t> </a:t>
            </a:r>
            <a:r>
              <a:rPr lang="sk-SK" sz="2400" dirty="0" err="1" smtClean="0">
                <a:solidFill>
                  <a:schemeClr val="bg1"/>
                </a:solidFill>
              </a:rPr>
              <a:t>were</a:t>
            </a:r>
            <a:r>
              <a:rPr lang="sk-SK" sz="2400" dirty="0" smtClean="0">
                <a:solidFill>
                  <a:schemeClr val="bg1"/>
                </a:solidFill>
              </a:rPr>
              <a:t> </a:t>
            </a:r>
            <a:r>
              <a:rPr lang="sk-SK" sz="2400" dirty="0" err="1" smtClean="0">
                <a:solidFill>
                  <a:schemeClr val="bg1"/>
                </a:solidFill>
              </a:rPr>
              <a:t>able</a:t>
            </a:r>
            <a:r>
              <a:rPr lang="sk-SK" sz="2400" dirty="0" smtClean="0">
                <a:solidFill>
                  <a:schemeClr val="bg1"/>
                </a:solidFill>
              </a:rPr>
              <a:t> to </a:t>
            </a:r>
            <a:r>
              <a:rPr lang="sk-SK" sz="2400" dirty="0" err="1" smtClean="0">
                <a:solidFill>
                  <a:schemeClr val="bg1"/>
                </a:solidFill>
              </a:rPr>
              <a:t>combine</a:t>
            </a:r>
            <a:r>
              <a:rPr lang="sk-SK" sz="2400" dirty="0" smtClean="0">
                <a:solidFill>
                  <a:schemeClr val="bg1"/>
                </a:solidFill>
              </a:rPr>
              <a:t> </a:t>
            </a:r>
            <a:r>
              <a:rPr lang="sk-SK" sz="2400" dirty="0" err="1" smtClean="0">
                <a:solidFill>
                  <a:schemeClr val="bg1"/>
                </a:solidFill>
              </a:rPr>
              <a:t>sport</a:t>
            </a:r>
            <a:r>
              <a:rPr lang="sk-SK" sz="2400" dirty="0" smtClean="0">
                <a:solidFill>
                  <a:schemeClr val="bg1"/>
                </a:solidFill>
              </a:rPr>
              <a:t> &amp; </a:t>
            </a:r>
            <a:r>
              <a:rPr lang="sk-SK" sz="2400" dirty="0" err="1" smtClean="0">
                <a:solidFill>
                  <a:schemeClr val="bg1"/>
                </a:solidFill>
              </a:rPr>
              <a:t>educ</a:t>
            </a:r>
            <a:r>
              <a:rPr lang="sk-SK" sz="2400" dirty="0" smtClean="0">
                <a:solidFill>
                  <a:schemeClr val="bg1"/>
                </a:solidFill>
              </a:rPr>
              <a:t>./</a:t>
            </a:r>
            <a:r>
              <a:rPr lang="sk-SK" sz="2400" dirty="0" err="1" smtClean="0">
                <a:solidFill>
                  <a:schemeClr val="bg1"/>
                </a:solidFill>
              </a:rPr>
              <a:t>job</a:t>
            </a:r>
            <a:r>
              <a:rPr lang="sk-SK" sz="2400" dirty="0" smtClean="0">
                <a:solidFill>
                  <a:schemeClr val="bg1"/>
                </a:solidFill>
              </a:rPr>
              <a:t>.</a:t>
            </a:r>
            <a:endParaRPr lang="sk-SK" sz="2400" dirty="0" smtClean="0">
              <a:solidFill>
                <a:schemeClr val="bg1"/>
              </a:solidFill>
            </a:endParaRPr>
          </a:p>
          <a:p>
            <a:pPr marL="457200" indent="-457200">
              <a:buAutoNum type="arabicPeriod"/>
            </a:pPr>
            <a:r>
              <a:rPr lang="sk-SK" sz="2400" dirty="0" smtClean="0">
                <a:solidFill>
                  <a:schemeClr val="bg1"/>
                </a:solidFill>
              </a:rPr>
              <a:t>25% </a:t>
            </a:r>
            <a:r>
              <a:rPr lang="sk-SK" sz="2400" dirty="0" err="1" smtClean="0">
                <a:solidFill>
                  <a:schemeClr val="bg1"/>
                </a:solidFill>
              </a:rPr>
              <a:t>of</a:t>
            </a:r>
            <a:r>
              <a:rPr lang="sk-SK" sz="2400" dirty="0" smtClean="0">
                <a:solidFill>
                  <a:schemeClr val="bg1"/>
                </a:solidFill>
              </a:rPr>
              <a:t> </a:t>
            </a:r>
            <a:r>
              <a:rPr lang="sk-SK" sz="2400" dirty="0" err="1" smtClean="0">
                <a:solidFill>
                  <a:schemeClr val="bg1"/>
                </a:solidFill>
              </a:rPr>
              <a:t>athletes</a:t>
            </a:r>
            <a:r>
              <a:rPr lang="sk-SK" sz="2400" dirty="0" smtClean="0">
                <a:solidFill>
                  <a:schemeClr val="bg1"/>
                </a:solidFill>
              </a:rPr>
              <a:t> are </a:t>
            </a:r>
            <a:r>
              <a:rPr lang="sk-SK" sz="2400" dirty="0" err="1" smtClean="0">
                <a:solidFill>
                  <a:schemeClr val="bg1"/>
                </a:solidFill>
              </a:rPr>
              <a:t>not</a:t>
            </a:r>
            <a:r>
              <a:rPr lang="sk-SK" sz="2400" dirty="0" smtClean="0">
                <a:solidFill>
                  <a:schemeClr val="bg1"/>
                </a:solidFill>
              </a:rPr>
              <a:t> </a:t>
            </a:r>
            <a:r>
              <a:rPr lang="sk-SK" sz="2400" dirty="0" err="1" smtClean="0">
                <a:solidFill>
                  <a:schemeClr val="bg1"/>
                </a:solidFill>
              </a:rPr>
              <a:t>prepared</a:t>
            </a:r>
            <a:r>
              <a:rPr lang="sk-SK" sz="2400" dirty="0" smtClean="0">
                <a:solidFill>
                  <a:schemeClr val="bg1"/>
                </a:solidFill>
              </a:rPr>
              <a:t> </a:t>
            </a:r>
            <a:r>
              <a:rPr lang="sk-SK" sz="2400" dirty="0" err="1" smtClean="0">
                <a:solidFill>
                  <a:schemeClr val="bg1"/>
                </a:solidFill>
              </a:rPr>
              <a:t>for</a:t>
            </a:r>
            <a:r>
              <a:rPr lang="sk-SK" sz="2400" dirty="0" smtClean="0">
                <a:solidFill>
                  <a:schemeClr val="bg1"/>
                </a:solidFill>
              </a:rPr>
              <a:t> </a:t>
            </a:r>
            <a:r>
              <a:rPr lang="sk-SK" sz="2400" dirty="0" err="1" smtClean="0">
                <a:solidFill>
                  <a:schemeClr val="bg1"/>
                </a:solidFill>
              </a:rPr>
              <a:t>life</a:t>
            </a:r>
            <a:r>
              <a:rPr lang="sk-SK" sz="2400" dirty="0" smtClean="0">
                <a:solidFill>
                  <a:schemeClr val="bg1"/>
                </a:solidFill>
              </a:rPr>
              <a:t> </a:t>
            </a:r>
            <a:r>
              <a:rPr lang="sk-SK" sz="2400" dirty="0" err="1" smtClean="0">
                <a:solidFill>
                  <a:schemeClr val="bg1"/>
                </a:solidFill>
              </a:rPr>
              <a:t>beyond</a:t>
            </a:r>
            <a:r>
              <a:rPr lang="sk-SK" sz="2400" dirty="0" smtClean="0">
                <a:solidFill>
                  <a:schemeClr val="bg1"/>
                </a:solidFill>
              </a:rPr>
              <a:t> </a:t>
            </a:r>
            <a:r>
              <a:rPr lang="sk-SK" sz="2400" dirty="0" err="1" smtClean="0">
                <a:solidFill>
                  <a:schemeClr val="bg1"/>
                </a:solidFill>
              </a:rPr>
              <a:t>sport</a:t>
            </a:r>
            <a:r>
              <a:rPr lang="sk-SK" sz="2400" dirty="0" smtClean="0">
                <a:solidFill>
                  <a:schemeClr val="bg1"/>
                </a:solidFill>
              </a:rPr>
              <a:t> </a:t>
            </a:r>
            <a:r>
              <a:rPr lang="sk-SK" sz="2400" dirty="0" err="1" smtClean="0">
                <a:solidFill>
                  <a:schemeClr val="bg1"/>
                </a:solidFill>
              </a:rPr>
              <a:t>career</a:t>
            </a:r>
            <a:r>
              <a:rPr lang="sk-SK" sz="2400" dirty="0" smtClean="0">
                <a:solidFill>
                  <a:schemeClr val="bg1"/>
                </a:solidFill>
              </a:rPr>
              <a:t>.</a:t>
            </a:r>
            <a:endParaRPr lang="sk-SK" sz="2400" dirty="0" smtClean="0">
              <a:solidFill>
                <a:schemeClr val="bg1"/>
              </a:solidFill>
            </a:endParaRPr>
          </a:p>
          <a:p>
            <a:pPr marL="457200" indent="-457200">
              <a:buAutoNum type="arabicPeriod"/>
            </a:pPr>
            <a:r>
              <a:rPr lang="sk-SK" sz="2400" dirty="0" smtClean="0">
                <a:solidFill>
                  <a:schemeClr val="bg1"/>
                </a:solidFill>
              </a:rPr>
              <a:t>33% </a:t>
            </a:r>
            <a:r>
              <a:rPr lang="sk-SK" sz="2400" dirty="0" err="1" smtClean="0">
                <a:solidFill>
                  <a:schemeClr val="bg1"/>
                </a:solidFill>
              </a:rPr>
              <a:t>plan</a:t>
            </a:r>
            <a:r>
              <a:rPr lang="sk-SK" sz="2400" dirty="0" smtClean="0">
                <a:solidFill>
                  <a:schemeClr val="bg1"/>
                </a:solidFill>
              </a:rPr>
              <a:t> to </a:t>
            </a:r>
            <a:r>
              <a:rPr lang="sk-SK" sz="2400" dirty="0" err="1" smtClean="0">
                <a:solidFill>
                  <a:schemeClr val="bg1"/>
                </a:solidFill>
              </a:rPr>
              <a:t>stay</a:t>
            </a:r>
            <a:r>
              <a:rPr lang="sk-SK" sz="2400" dirty="0" smtClean="0">
                <a:solidFill>
                  <a:schemeClr val="bg1"/>
                </a:solidFill>
              </a:rPr>
              <a:t> in </a:t>
            </a:r>
            <a:r>
              <a:rPr lang="sk-SK" sz="2400" dirty="0" err="1" smtClean="0">
                <a:solidFill>
                  <a:schemeClr val="bg1"/>
                </a:solidFill>
              </a:rPr>
              <a:t>sport</a:t>
            </a:r>
            <a:r>
              <a:rPr lang="sk-SK" sz="2400" dirty="0" smtClean="0">
                <a:solidFill>
                  <a:schemeClr val="bg1"/>
                </a:solidFill>
              </a:rPr>
              <a:t> </a:t>
            </a:r>
            <a:r>
              <a:rPr lang="sk-SK" sz="2400" dirty="0" err="1" smtClean="0">
                <a:solidFill>
                  <a:schemeClr val="bg1"/>
                </a:solidFill>
              </a:rPr>
              <a:t>after</a:t>
            </a:r>
            <a:r>
              <a:rPr lang="sk-SK" sz="2400" dirty="0" smtClean="0">
                <a:solidFill>
                  <a:schemeClr val="bg1"/>
                </a:solidFill>
              </a:rPr>
              <a:t> </a:t>
            </a:r>
            <a:r>
              <a:rPr lang="sk-SK" sz="2400" dirty="0" err="1" smtClean="0">
                <a:solidFill>
                  <a:schemeClr val="bg1"/>
                </a:solidFill>
              </a:rPr>
              <a:t>finishing</a:t>
            </a:r>
            <a:r>
              <a:rPr lang="sk-SK" sz="2400" dirty="0" smtClean="0">
                <a:solidFill>
                  <a:schemeClr val="bg1"/>
                </a:solidFill>
              </a:rPr>
              <a:t> </a:t>
            </a:r>
            <a:r>
              <a:rPr lang="sk-SK" sz="2400" dirty="0" err="1" smtClean="0">
                <a:solidFill>
                  <a:schemeClr val="bg1"/>
                </a:solidFill>
              </a:rPr>
              <a:t>their</a:t>
            </a:r>
            <a:r>
              <a:rPr lang="sk-SK" sz="2400" dirty="0" smtClean="0">
                <a:solidFill>
                  <a:schemeClr val="bg1"/>
                </a:solidFill>
              </a:rPr>
              <a:t> </a:t>
            </a:r>
            <a:r>
              <a:rPr lang="sk-SK" sz="2400" dirty="0" err="1" smtClean="0">
                <a:solidFill>
                  <a:schemeClr val="bg1"/>
                </a:solidFill>
              </a:rPr>
              <a:t>sport</a:t>
            </a:r>
            <a:r>
              <a:rPr lang="sk-SK" sz="2400" dirty="0" smtClean="0">
                <a:solidFill>
                  <a:schemeClr val="bg1"/>
                </a:solidFill>
              </a:rPr>
              <a:t> </a:t>
            </a:r>
            <a:r>
              <a:rPr lang="sk-SK" sz="2400" dirty="0" err="1" smtClean="0">
                <a:solidFill>
                  <a:schemeClr val="bg1"/>
                </a:solidFill>
              </a:rPr>
              <a:t>career</a:t>
            </a:r>
            <a:r>
              <a:rPr lang="sk-SK" sz="2400" dirty="0" smtClean="0">
                <a:solidFill>
                  <a:schemeClr val="bg1"/>
                </a:solidFill>
              </a:rPr>
              <a:t>.</a:t>
            </a:r>
            <a:endParaRPr lang="sk-SK" sz="2400" dirty="0" smtClean="0">
              <a:solidFill>
                <a:schemeClr val="bg1"/>
              </a:solidFill>
            </a:endParaRPr>
          </a:p>
          <a:p>
            <a:pPr marL="457200" indent="-457200">
              <a:buAutoNum type="arabicPeriod"/>
            </a:pPr>
            <a:r>
              <a:rPr lang="sk-SK" sz="2400" dirty="0" smtClean="0">
                <a:solidFill>
                  <a:schemeClr val="bg1"/>
                </a:solidFill>
              </a:rPr>
              <a:t>47% </a:t>
            </a:r>
            <a:r>
              <a:rPr lang="sk-SK" sz="2400" dirty="0" err="1" smtClean="0">
                <a:solidFill>
                  <a:schemeClr val="bg1"/>
                </a:solidFill>
              </a:rPr>
              <a:t>were</a:t>
            </a:r>
            <a:r>
              <a:rPr lang="sk-SK" sz="2400" dirty="0" smtClean="0">
                <a:solidFill>
                  <a:schemeClr val="bg1"/>
                </a:solidFill>
              </a:rPr>
              <a:t> </a:t>
            </a:r>
            <a:r>
              <a:rPr lang="sk-SK" sz="2400" dirty="0" err="1" smtClean="0">
                <a:solidFill>
                  <a:schemeClr val="bg1"/>
                </a:solidFill>
              </a:rPr>
              <a:t>put</a:t>
            </a:r>
            <a:r>
              <a:rPr lang="sk-SK" sz="2400" dirty="0" smtClean="0">
                <a:solidFill>
                  <a:schemeClr val="bg1"/>
                </a:solidFill>
              </a:rPr>
              <a:t> in a </a:t>
            </a:r>
            <a:r>
              <a:rPr lang="sk-SK" sz="2400" dirty="0" err="1" smtClean="0">
                <a:solidFill>
                  <a:schemeClr val="bg1"/>
                </a:solidFill>
              </a:rPr>
              <a:t>position</a:t>
            </a:r>
            <a:r>
              <a:rPr lang="sk-SK" sz="2400" dirty="0" smtClean="0">
                <a:solidFill>
                  <a:schemeClr val="bg1"/>
                </a:solidFill>
              </a:rPr>
              <a:t> to </a:t>
            </a:r>
            <a:r>
              <a:rPr lang="sk-SK" sz="2400" dirty="0" err="1" smtClean="0">
                <a:solidFill>
                  <a:schemeClr val="bg1"/>
                </a:solidFill>
              </a:rPr>
              <a:t>choose</a:t>
            </a:r>
            <a:r>
              <a:rPr lang="sk-SK" sz="2400" dirty="0" smtClean="0">
                <a:solidFill>
                  <a:schemeClr val="bg1"/>
                </a:solidFill>
              </a:rPr>
              <a:t> </a:t>
            </a:r>
            <a:r>
              <a:rPr lang="sk-SK" sz="2400" dirty="0" err="1" smtClean="0">
                <a:solidFill>
                  <a:schemeClr val="bg1"/>
                </a:solidFill>
              </a:rPr>
              <a:t>between</a:t>
            </a:r>
            <a:r>
              <a:rPr lang="sk-SK" sz="2400" dirty="0" smtClean="0">
                <a:solidFill>
                  <a:schemeClr val="bg1"/>
                </a:solidFill>
              </a:rPr>
              <a:t> </a:t>
            </a:r>
            <a:r>
              <a:rPr lang="sk-SK" sz="2400" dirty="0" err="1" smtClean="0">
                <a:solidFill>
                  <a:schemeClr val="bg1"/>
                </a:solidFill>
              </a:rPr>
              <a:t>sport</a:t>
            </a:r>
            <a:r>
              <a:rPr lang="sk-SK" sz="2400" dirty="0" smtClean="0">
                <a:solidFill>
                  <a:schemeClr val="bg1"/>
                </a:solidFill>
              </a:rPr>
              <a:t> </a:t>
            </a:r>
            <a:r>
              <a:rPr lang="sk-SK" sz="2400" dirty="0" err="1" smtClean="0">
                <a:solidFill>
                  <a:schemeClr val="bg1"/>
                </a:solidFill>
              </a:rPr>
              <a:t>perfor</a:t>
            </a:r>
            <a:r>
              <a:rPr lang="sk-SK" sz="2400" dirty="0" smtClean="0">
                <a:solidFill>
                  <a:schemeClr val="bg1"/>
                </a:solidFill>
              </a:rPr>
              <a:t>-</a:t>
            </a:r>
          </a:p>
          <a:p>
            <a:pPr marL="0" indent="0">
              <a:buNone/>
            </a:pPr>
            <a:r>
              <a:rPr lang="sk-SK" sz="2400" dirty="0">
                <a:solidFill>
                  <a:schemeClr val="bg1"/>
                </a:solidFill>
              </a:rPr>
              <a:t>	</a:t>
            </a:r>
            <a:r>
              <a:rPr lang="sk-SK" sz="2400" dirty="0" err="1" smtClean="0">
                <a:solidFill>
                  <a:schemeClr val="bg1"/>
                </a:solidFill>
              </a:rPr>
              <a:t>mance</a:t>
            </a:r>
            <a:r>
              <a:rPr lang="sk-SK" sz="2400" dirty="0" smtClean="0">
                <a:solidFill>
                  <a:schemeClr val="bg1"/>
                </a:solidFill>
              </a:rPr>
              <a:t> and </a:t>
            </a:r>
            <a:r>
              <a:rPr lang="sk-SK" sz="2400" dirty="0" err="1" smtClean="0">
                <a:solidFill>
                  <a:schemeClr val="bg1"/>
                </a:solidFill>
              </a:rPr>
              <a:t>education</a:t>
            </a:r>
            <a:r>
              <a:rPr lang="sk-SK" sz="2400" dirty="0" smtClean="0">
                <a:solidFill>
                  <a:schemeClr val="bg1"/>
                </a:solidFill>
              </a:rPr>
              <a:t> </a:t>
            </a:r>
            <a:r>
              <a:rPr lang="sk-SK" sz="2400" dirty="0" err="1" smtClean="0">
                <a:solidFill>
                  <a:schemeClr val="bg1"/>
                </a:solidFill>
              </a:rPr>
              <a:t>mainly</a:t>
            </a:r>
            <a:r>
              <a:rPr lang="sk-SK" sz="2400" dirty="0" smtClean="0">
                <a:solidFill>
                  <a:schemeClr val="bg1"/>
                </a:solidFill>
              </a:rPr>
              <a:t> </a:t>
            </a:r>
            <a:r>
              <a:rPr lang="sk-SK" sz="2400" dirty="0" err="1" smtClean="0">
                <a:solidFill>
                  <a:schemeClr val="bg1"/>
                </a:solidFill>
              </a:rPr>
              <a:t>due</a:t>
            </a:r>
            <a:r>
              <a:rPr lang="sk-SK" sz="2400" dirty="0" smtClean="0">
                <a:solidFill>
                  <a:schemeClr val="bg1"/>
                </a:solidFill>
              </a:rPr>
              <a:t> to </a:t>
            </a:r>
            <a:r>
              <a:rPr lang="sk-SK" sz="2400" dirty="0" err="1" smtClean="0">
                <a:solidFill>
                  <a:schemeClr val="bg1"/>
                </a:solidFill>
              </a:rPr>
              <a:t>conflicting</a:t>
            </a:r>
            <a:r>
              <a:rPr lang="sk-SK" sz="2400" dirty="0" smtClean="0">
                <a:solidFill>
                  <a:schemeClr val="bg1"/>
                </a:solidFill>
              </a:rPr>
              <a:t> </a:t>
            </a:r>
            <a:r>
              <a:rPr lang="sk-SK" sz="2400" dirty="0" err="1" smtClean="0">
                <a:solidFill>
                  <a:schemeClr val="bg1"/>
                </a:solidFill>
              </a:rPr>
              <a:t>sport</a:t>
            </a:r>
            <a:r>
              <a:rPr lang="sk-SK" sz="2400" dirty="0" smtClean="0">
                <a:solidFill>
                  <a:schemeClr val="bg1"/>
                </a:solidFill>
              </a:rPr>
              <a:t> </a:t>
            </a:r>
            <a:r>
              <a:rPr lang="sk-SK" sz="2400" dirty="0">
                <a:solidFill>
                  <a:schemeClr val="bg1"/>
                </a:solidFill>
              </a:rPr>
              <a:t>	</a:t>
            </a:r>
            <a:r>
              <a:rPr lang="sk-SK" sz="2400" dirty="0" err="1" smtClean="0">
                <a:solidFill>
                  <a:schemeClr val="bg1"/>
                </a:solidFill>
              </a:rPr>
              <a:t>schedule</a:t>
            </a:r>
            <a:r>
              <a:rPr lang="sk-SK" sz="2400" dirty="0" smtClean="0">
                <a:solidFill>
                  <a:schemeClr val="bg1"/>
                </a:solidFill>
              </a:rPr>
              <a:t>.</a:t>
            </a:r>
            <a:endParaRPr lang="sk-SK" sz="2400" dirty="0" smtClean="0">
              <a:solidFill>
                <a:schemeClr val="bg1"/>
              </a:solidFill>
            </a:endParaRPr>
          </a:p>
          <a:p>
            <a:pPr marL="0" indent="0">
              <a:buNone/>
            </a:pPr>
            <a:r>
              <a:rPr lang="sk-SK" sz="2400" dirty="0" smtClean="0">
                <a:solidFill>
                  <a:schemeClr val="bg1"/>
                </a:solidFill>
              </a:rPr>
              <a:t>7. </a:t>
            </a:r>
            <a:r>
              <a:rPr lang="sk-SK" sz="2400" dirty="0" smtClean="0">
                <a:solidFill>
                  <a:schemeClr val="bg1"/>
                </a:solidFill>
              </a:rPr>
              <a:t>  48</a:t>
            </a:r>
            <a:r>
              <a:rPr lang="sk-SK" sz="2400" dirty="0" smtClean="0">
                <a:solidFill>
                  <a:schemeClr val="bg1"/>
                </a:solidFill>
              </a:rPr>
              <a:t>% </a:t>
            </a:r>
            <a:r>
              <a:rPr lang="sk-SK" sz="2400" dirty="0" err="1" smtClean="0">
                <a:solidFill>
                  <a:schemeClr val="bg1"/>
                </a:solidFill>
              </a:rPr>
              <a:t>of</a:t>
            </a:r>
            <a:r>
              <a:rPr lang="sk-SK" sz="2400" dirty="0" smtClean="0">
                <a:solidFill>
                  <a:schemeClr val="bg1"/>
                </a:solidFill>
              </a:rPr>
              <a:t> </a:t>
            </a:r>
            <a:r>
              <a:rPr lang="sk-SK" sz="2400" dirty="0" err="1" smtClean="0">
                <a:solidFill>
                  <a:schemeClr val="bg1"/>
                </a:solidFill>
              </a:rPr>
              <a:t>athletes</a:t>
            </a:r>
            <a:r>
              <a:rPr lang="sk-SK" sz="2400" dirty="0" smtClean="0">
                <a:solidFill>
                  <a:schemeClr val="bg1"/>
                </a:solidFill>
              </a:rPr>
              <a:t> </a:t>
            </a:r>
            <a:r>
              <a:rPr lang="sk-SK" sz="2400" dirty="0" err="1" smtClean="0">
                <a:solidFill>
                  <a:schemeClr val="bg1"/>
                </a:solidFill>
              </a:rPr>
              <a:t>think</a:t>
            </a:r>
            <a:r>
              <a:rPr lang="sk-SK" sz="2400" dirty="0" smtClean="0">
                <a:solidFill>
                  <a:schemeClr val="bg1"/>
                </a:solidFill>
              </a:rPr>
              <a:t> </a:t>
            </a:r>
            <a:r>
              <a:rPr lang="sk-SK" sz="2400" dirty="0" err="1" smtClean="0">
                <a:solidFill>
                  <a:schemeClr val="bg1"/>
                </a:solidFill>
              </a:rPr>
              <a:t>that</a:t>
            </a:r>
            <a:r>
              <a:rPr lang="sk-SK" sz="2400" dirty="0" smtClean="0">
                <a:solidFill>
                  <a:schemeClr val="bg1"/>
                </a:solidFill>
              </a:rPr>
              <a:t> </a:t>
            </a:r>
            <a:r>
              <a:rPr lang="sk-SK" sz="2400" dirty="0" err="1" smtClean="0">
                <a:solidFill>
                  <a:schemeClr val="bg1"/>
                </a:solidFill>
              </a:rPr>
              <a:t>they</a:t>
            </a:r>
            <a:r>
              <a:rPr lang="sk-SK" sz="2400" dirty="0" smtClean="0">
                <a:solidFill>
                  <a:schemeClr val="bg1"/>
                </a:solidFill>
              </a:rPr>
              <a:t> </a:t>
            </a:r>
            <a:r>
              <a:rPr lang="sk-SK" sz="2400" dirty="0" err="1" smtClean="0">
                <a:solidFill>
                  <a:schemeClr val="bg1"/>
                </a:solidFill>
              </a:rPr>
              <a:t>were</a:t>
            </a:r>
            <a:r>
              <a:rPr lang="sk-SK" sz="2400" dirty="0" smtClean="0">
                <a:solidFill>
                  <a:schemeClr val="bg1"/>
                </a:solidFill>
              </a:rPr>
              <a:t> </a:t>
            </a:r>
            <a:r>
              <a:rPr lang="sk-SK" sz="2400" dirty="0" err="1" smtClean="0">
                <a:solidFill>
                  <a:schemeClr val="bg1"/>
                </a:solidFill>
              </a:rPr>
              <a:t>not</a:t>
            </a:r>
            <a:r>
              <a:rPr lang="sk-SK" sz="2400" dirty="0" smtClean="0">
                <a:solidFill>
                  <a:schemeClr val="bg1"/>
                </a:solidFill>
              </a:rPr>
              <a:t> </a:t>
            </a:r>
            <a:r>
              <a:rPr lang="sk-SK" sz="2400" dirty="0" err="1" smtClean="0">
                <a:solidFill>
                  <a:schemeClr val="bg1"/>
                </a:solidFill>
              </a:rPr>
              <a:t>supported</a:t>
            </a:r>
            <a:r>
              <a:rPr lang="sk-SK" sz="2400" dirty="0" smtClean="0">
                <a:solidFill>
                  <a:schemeClr val="bg1"/>
                </a:solidFill>
              </a:rPr>
              <a:t> in </a:t>
            </a:r>
            <a:r>
              <a:rPr lang="sk-SK" sz="2400" dirty="0" err="1" smtClean="0">
                <a:solidFill>
                  <a:schemeClr val="bg1"/>
                </a:solidFill>
              </a:rPr>
              <a:t>the</a:t>
            </a:r>
            <a:r>
              <a:rPr lang="sk-SK" sz="2400" dirty="0" smtClean="0">
                <a:solidFill>
                  <a:schemeClr val="bg1"/>
                </a:solidFill>
              </a:rPr>
              <a:t> 	</a:t>
            </a:r>
            <a:r>
              <a:rPr lang="sk-SK" sz="2400" dirty="0" err="1" smtClean="0">
                <a:solidFill>
                  <a:schemeClr val="bg1"/>
                </a:solidFill>
              </a:rPr>
              <a:t>process</a:t>
            </a:r>
            <a:r>
              <a:rPr lang="sk-SK" sz="2400" dirty="0" smtClean="0">
                <a:solidFill>
                  <a:schemeClr val="bg1"/>
                </a:solidFill>
              </a:rPr>
              <a:t> </a:t>
            </a:r>
            <a:r>
              <a:rPr lang="sk-SK" sz="2400" dirty="0" err="1" smtClean="0">
                <a:solidFill>
                  <a:schemeClr val="bg1"/>
                </a:solidFill>
              </a:rPr>
              <a:t>of</a:t>
            </a:r>
            <a:r>
              <a:rPr lang="sk-SK" sz="2400" dirty="0" smtClean="0">
                <a:solidFill>
                  <a:schemeClr val="bg1"/>
                </a:solidFill>
              </a:rPr>
              <a:t> </a:t>
            </a:r>
            <a:r>
              <a:rPr lang="sk-SK" sz="2400" dirty="0" err="1" smtClean="0">
                <a:solidFill>
                  <a:schemeClr val="bg1"/>
                </a:solidFill>
              </a:rPr>
              <a:t>developing</a:t>
            </a:r>
            <a:r>
              <a:rPr lang="sk-SK" sz="2400" dirty="0" smtClean="0">
                <a:solidFill>
                  <a:schemeClr val="bg1"/>
                </a:solidFill>
              </a:rPr>
              <a:t> </a:t>
            </a:r>
            <a:r>
              <a:rPr lang="sk-SK" sz="2400" dirty="0" err="1" smtClean="0">
                <a:solidFill>
                  <a:schemeClr val="bg1"/>
                </a:solidFill>
              </a:rPr>
              <a:t>dual</a:t>
            </a:r>
            <a:r>
              <a:rPr lang="sk-SK" sz="2400" dirty="0" smtClean="0">
                <a:solidFill>
                  <a:schemeClr val="bg1"/>
                </a:solidFill>
              </a:rPr>
              <a:t> </a:t>
            </a:r>
            <a:r>
              <a:rPr lang="sk-SK" sz="2400" dirty="0" err="1" smtClean="0">
                <a:solidFill>
                  <a:schemeClr val="bg1"/>
                </a:solidFill>
              </a:rPr>
              <a:t>career</a:t>
            </a:r>
            <a:r>
              <a:rPr lang="sk-SK" sz="2400" dirty="0" smtClean="0">
                <a:solidFill>
                  <a:schemeClr val="bg1"/>
                </a:solidFill>
              </a:rPr>
              <a:t> </a:t>
            </a:r>
            <a:r>
              <a:rPr lang="sk-SK" sz="2400" dirty="0" err="1" smtClean="0">
                <a:solidFill>
                  <a:schemeClr val="bg1"/>
                </a:solidFill>
              </a:rPr>
              <a:t>at</a:t>
            </a:r>
            <a:r>
              <a:rPr lang="sk-SK" sz="2400" dirty="0" smtClean="0">
                <a:solidFill>
                  <a:schemeClr val="bg1"/>
                </a:solidFill>
              </a:rPr>
              <a:t> </a:t>
            </a:r>
            <a:r>
              <a:rPr lang="sk-SK" sz="2400" dirty="0" err="1" smtClean="0">
                <a:solidFill>
                  <a:schemeClr val="bg1"/>
                </a:solidFill>
              </a:rPr>
              <a:t>all</a:t>
            </a:r>
            <a:r>
              <a:rPr lang="sk-SK" sz="2400" dirty="0" smtClean="0">
                <a:solidFill>
                  <a:schemeClr val="bg1"/>
                </a:solidFill>
              </a:rPr>
              <a:t>.</a:t>
            </a:r>
            <a:endParaRPr lang="sk-SK" sz="2400" dirty="0">
              <a:solidFill>
                <a:schemeClr val="bg1"/>
              </a:solidFill>
            </a:endParaRPr>
          </a:p>
        </p:txBody>
      </p:sp>
    </p:spTree>
    <p:extLst>
      <p:ext uri="{BB962C8B-B14F-4D97-AF65-F5344CB8AC3E}">
        <p14:creationId xmlns:p14="http://schemas.microsoft.com/office/powerpoint/2010/main" val="26137093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21196"/>
            <a:ext cx="8229600" cy="576064"/>
          </a:xfrm>
        </p:spPr>
        <p:txBody>
          <a:bodyPr>
            <a:noAutofit/>
          </a:bodyPr>
          <a:lstStyle/>
          <a:p>
            <a:r>
              <a:rPr lang="sk-SK" sz="3600" dirty="0">
                <a:solidFill>
                  <a:schemeClr val="bg1"/>
                </a:solidFill>
              </a:rPr>
              <a:t>CONCLUSIONS</a:t>
            </a:r>
            <a:endParaRPr lang="sk-SK" sz="3600" dirty="0"/>
          </a:p>
        </p:txBody>
      </p:sp>
      <p:sp>
        <p:nvSpPr>
          <p:cNvPr id="3" name="Zástupný symbol obsahu 2"/>
          <p:cNvSpPr>
            <a:spLocks noGrp="1"/>
          </p:cNvSpPr>
          <p:nvPr>
            <p:ph idx="1"/>
          </p:nvPr>
        </p:nvSpPr>
        <p:spPr>
          <a:xfrm>
            <a:off x="457200" y="985292"/>
            <a:ext cx="8229600" cy="4119845"/>
          </a:xfrm>
        </p:spPr>
        <p:txBody>
          <a:bodyPr>
            <a:normAutofit lnSpcReduction="10000"/>
          </a:bodyPr>
          <a:lstStyle/>
          <a:p>
            <a:pPr marL="0" indent="0">
              <a:buNone/>
            </a:pPr>
            <a:r>
              <a:rPr lang="sk-SK" sz="2400" dirty="0" smtClean="0">
                <a:solidFill>
                  <a:schemeClr val="bg1"/>
                </a:solidFill>
              </a:rPr>
              <a:t>8. </a:t>
            </a:r>
            <a:r>
              <a:rPr lang="sk-SK" sz="2400" dirty="0" err="1" smtClean="0">
                <a:solidFill>
                  <a:schemeClr val="bg1"/>
                </a:solidFill>
              </a:rPr>
              <a:t>Expectations</a:t>
            </a:r>
            <a:r>
              <a:rPr lang="sk-SK" sz="2400" dirty="0" smtClean="0">
                <a:solidFill>
                  <a:schemeClr val="bg1"/>
                </a:solidFill>
              </a:rPr>
              <a:t> </a:t>
            </a:r>
            <a:r>
              <a:rPr lang="sk-SK" sz="2400" dirty="0" err="1" smtClean="0">
                <a:solidFill>
                  <a:schemeClr val="bg1"/>
                </a:solidFill>
              </a:rPr>
              <a:t>of</a:t>
            </a:r>
            <a:r>
              <a:rPr lang="sk-SK" sz="2400" dirty="0" smtClean="0">
                <a:solidFill>
                  <a:schemeClr val="bg1"/>
                </a:solidFill>
              </a:rPr>
              <a:t> </a:t>
            </a:r>
            <a:r>
              <a:rPr lang="sk-SK" sz="2400" dirty="0" err="1" smtClean="0">
                <a:solidFill>
                  <a:schemeClr val="bg1"/>
                </a:solidFill>
              </a:rPr>
              <a:t>athletes</a:t>
            </a:r>
            <a:r>
              <a:rPr lang="sk-SK" sz="2400" dirty="0" smtClean="0">
                <a:solidFill>
                  <a:schemeClr val="bg1"/>
                </a:solidFill>
              </a:rPr>
              <a:t>:</a:t>
            </a:r>
          </a:p>
          <a:p>
            <a:pPr>
              <a:buFontTx/>
              <a:buChar char="-"/>
            </a:pPr>
            <a:r>
              <a:rPr lang="sk-SK" sz="2400" dirty="0" err="1" smtClean="0">
                <a:solidFill>
                  <a:schemeClr val="bg1"/>
                </a:solidFill>
              </a:rPr>
              <a:t>Athletes</a:t>
            </a:r>
            <a:r>
              <a:rPr lang="sk-SK" sz="2400" dirty="0" smtClean="0">
                <a:solidFill>
                  <a:schemeClr val="bg1"/>
                </a:solidFill>
              </a:rPr>
              <a:t> </a:t>
            </a:r>
            <a:r>
              <a:rPr lang="sk-SK" sz="2400" dirty="0" err="1" smtClean="0">
                <a:solidFill>
                  <a:schemeClr val="bg1"/>
                </a:solidFill>
              </a:rPr>
              <a:t>expected</a:t>
            </a:r>
            <a:r>
              <a:rPr lang="sk-SK" sz="2400" dirty="0" smtClean="0">
                <a:solidFill>
                  <a:schemeClr val="bg1"/>
                </a:solidFill>
              </a:rPr>
              <a:t> more </a:t>
            </a:r>
            <a:r>
              <a:rPr lang="sk-SK" sz="2400" dirty="0" err="1" smtClean="0">
                <a:solidFill>
                  <a:schemeClr val="bg1"/>
                </a:solidFill>
              </a:rPr>
              <a:t>than</a:t>
            </a:r>
            <a:r>
              <a:rPr lang="sk-SK" sz="2400" dirty="0" smtClean="0">
                <a:solidFill>
                  <a:schemeClr val="bg1"/>
                </a:solidFill>
              </a:rPr>
              <a:t> </a:t>
            </a:r>
            <a:r>
              <a:rPr lang="sk-SK" sz="2400" dirty="0" err="1" smtClean="0">
                <a:solidFill>
                  <a:schemeClr val="bg1"/>
                </a:solidFill>
              </a:rPr>
              <a:t>they</a:t>
            </a:r>
            <a:r>
              <a:rPr lang="sk-SK" sz="2400" dirty="0" smtClean="0">
                <a:solidFill>
                  <a:schemeClr val="bg1"/>
                </a:solidFill>
              </a:rPr>
              <a:t> </a:t>
            </a:r>
            <a:r>
              <a:rPr lang="sk-SK" sz="2400" dirty="0" err="1" smtClean="0">
                <a:solidFill>
                  <a:schemeClr val="bg1"/>
                </a:solidFill>
              </a:rPr>
              <a:t>received</a:t>
            </a:r>
            <a:endParaRPr lang="sk-SK" sz="2400" dirty="0" smtClean="0">
              <a:solidFill>
                <a:schemeClr val="bg1"/>
              </a:solidFill>
            </a:endParaRPr>
          </a:p>
          <a:p>
            <a:pPr>
              <a:buFontTx/>
              <a:buChar char="-"/>
            </a:pPr>
            <a:r>
              <a:rPr lang="sk-SK" sz="2400" dirty="0" err="1" smtClean="0">
                <a:solidFill>
                  <a:schemeClr val="bg1"/>
                </a:solidFill>
              </a:rPr>
              <a:t>At</a:t>
            </a:r>
            <a:r>
              <a:rPr lang="sk-SK" sz="2400" dirty="0" smtClean="0">
                <a:solidFill>
                  <a:schemeClr val="bg1"/>
                </a:solidFill>
              </a:rPr>
              <a:t> </a:t>
            </a:r>
            <a:r>
              <a:rPr lang="sk-SK" sz="2400" dirty="0" err="1" smtClean="0">
                <a:solidFill>
                  <a:schemeClr val="bg1"/>
                </a:solidFill>
              </a:rPr>
              <a:t>least</a:t>
            </a:r>
            <a:r>
              <a:rPr lang="sk-SK" sz="2400" dirty="0" smtClean="0">
                <a:solidFill>
                  <a:schemeClr val="bg1"/>
                </a:solidFill>
              </a:rPr>
              <a:t> </a:t>
            </a:r>
            <a:r>
              <a:rPr lang="sk-SK" sz="2400" dirty="0" err="1" smtClean="0">
                <a:solidFill>
                  <a:schemeClr val="bg1"/>
                </a:solidFill>
              </a:rPr>
              <a:t>some</a:t>
            </a:r>
            <a:r>
              <a:rPr lang="sk-SK" sz="2400" dirty="0" smtClean="0">
                <a:solidFill>
                  <a:schemeClr val="bg1"/>
                </a:solidFill>
              </a:rPr>
              <a:t> </a:t>
            </a:r>
            <a:r>
              <a:rPr lang="sk-SK" sz="2400" dirty="0" err="1" smtClean="0">
                <a:solidFill>
                  <a:schemeClr val="bg1"/>
                </a:solidFill>
              </a:rPr>
              <a:t>financial</a:t>
            </a:r>
            <a:r>
              <a:rPr lang="sk-SK" sz="2400" dirty="0" smtClean="0">
                <a:solidFill>
                  <a:schemeClr val="bg1"/>
                </a:solidFill>
              </a:rPr>
              <a:t> </a:t>
            </a:r>
            <a:r>
              <a:rPr lang="sk-SK" sz="2400" dirty="0" err="1" smtClean="0">
                <a:solidFill>
                  <a:schemeClr val="bg1"/>
                </a:solidFill>
              </a:rPr>
              <a:t>support</a:t>
            </a:r>
            <a:r>
              <a:rPr lang="sk-SK" sz="2400" dirty="0" smtClean="0">
                <a:solidFill>
                  <a:schemeClr val="bg1"/>
                </a:solidFill>
              </a:rPr>
              <a:t> </a:t>
            </a:r>
            <a:r>
              <a:rPr lang="sk-SK" sz="2400" dirty="0" err="1" smtClean="0">
                <a:solidFill>
                  <a:schemeClr val="bg1"/>
                </a:solidFill>
              </a:rPr>
              <a:t>from</a:t>
            </a:r>
            <a:r>
              <a:rPr lang="sk-SK" sz="2400" dirty="0" smtClean="0">
                <a:solidFill>
                  <a:schemeClr val="bg1"/>
                </a:solidFill>
              </a:rPr>
              <a:t> state or </a:t>
            </a:r>
            <a:r>
              <a:rPr lang="sk-SK" sz="2400" dirty="0" err="1" smtClean="0">
                <a:solidFill>
                  <a:schemeClr val="bg1"/>
                </a:solidFill>
              </a:rPr>
              <a:t>association</a:t>
            </a:r>
            <a:r>
              <a:rPr lang="sk-SK" sz="2400" dirty="0" smtClean="0">
                <a:solidFill>
                  <a:schemeClr val="bg1"/>
                </a:solidFill>
              </a:rPr>
              <a:t> </a:t>
            </a:r>
            <a:r>
              <a:rPr lang="sk-SK" sz="2400" dirty="0" err="1" smtClean="0">
                <a:solidFill>
                  <a:schemeClr val="bg1"/>
                </a:solidFill>
              </a:rPr>
              <a:t>or</a:t>
            </a:r>
            <a:r>
              <a:rPr lang="sk-SK" sz="2400" dirty="0" smtClean="0">
                <a:solidFill>
                  <a:schemeClr val="bg1"/>
                </a:solidFill>
              </a:rPr>
              <a:t> </a:t>
            </a:r>
            <a:r>
              <a:rPr lang="sk-SK" sz="2400" dirty="0" err="1" smtClean="0">
                <a:solidFill>
                  <a:schemeClr val="bg1"/>
                </a:solidFill>
              </a:rPr>
              <a:t>individual</a:t>
            </a:r>
            <a:r>
              <a:rPr lang="sk-SK" sz="2400" dirty="0" smtClean="0">
                <a:solidFill>
                  <a:schemeClr val="bg1"/>
                </a:solidFill>
              </a:rPr>
              <a:t> </a:t>
            </a:r>
            <a:r>
              <a:rPr lang="sk-SK" sz="2400" dirty="0" err="1" smtClean="0">
                <a:solidFill>
                  <a:schemeClr val="bg1"/>
                </a:solidFill>
              </a:rPr>
              <a:t>arrangement</a:t>
            </a:r>
            <a:r>
              <a:rPr lang="sk-SK" sz="2400" dirty="0" smtClean="0">
                <a:solidFill>
                  <a:schemeClr val="bg1"/>
                </a:solidFill>
              </a:rPr>
              <a:t> </a:t>
            </a:r>
            <a:r>
              <a:rPr lang="sk-SK" sz="2400" dirty="0" err="1" smtClean="0">
                <a:solidFill>
                  <a:schemeClr val="bg1"/>
                </a:solidFill>
              </a:rPr>
              <a:t>from</a:t>
            </a:r>
            <a:r>
              <a:rPr lang="sk-SK" sz="2400" dirty="0" smtClean="0">
                <a:solidFill>
                  <a:schemeClr val="bg1"/>
                </a:solidFill>
              </a:rPr>
              <a:t> </a:t>
            </a:r>
            <a:r>
              <a:rPr lang="sk-SK" sz="2400" dirty="0" err="1" smtClean="0">
                <a:solidFill>
                  <a:schemeClr val="bg1"/>
                </a:solidFill>
              </a:rPr>
              <a:t>school</a:t>
            </a:r>
            <a:endParaRPr lang="sk-SK" sz="2400" dirty="0" smtClean="0">
              <a:solidFill>
                <a:schemeClr val="bg1"/>
              </a:solidFill>
            </a:endParaRPr>
          </a:p>
          <a:p>
            <a:pPr marL="0" indent="0">
              <a:buNone/>
            </a:pPr>
            <a:r>
              <a:rPr lang="sk-SK" sz="2400" dirty="0" smtClean="0">
                <a:solidFill>
                  <a:schemeClr val="bg1"/>
                </a:solidFill>
              </a:rPr>
              <a:t>10% </a:t>
            </a:r>
            <a:r>
              <a:rPr lang="sk-SK" sz="2400" dirty="0" err="1" smtClean="0">
                <a:solidFill>
                  <a:schemeClr val="bg1"/>
                </a:solidFill>
              </a:rPr>
              <a:t>of</a:t>
            </a:r>
            <a:r>
              <a:rPr lang="sk-SK" sz="2400" dirty="0" smtClean="0">
                <a:solidFill>
                  <a:schemeClr val="bg1"/>
                </a:solidFill>
              </a:rPr>
              <a:t> </a:t>
            </a:r>
            <a:r>
              <a:rPr lang="sk-SK" sz="2400" dirty="0" err="1" smtClean="0">
                <a:solidFill>
                  <a:schemeClr val="bg1"/>
                </a:solidFill>
              </a:rPr>
              <a:t>athletes</a:t>
            </a:r>
            <a:r>
              <a:rPr lang="sk-SK" sz="2400" dirty="0" smtClean="0">
                <a:solidFill>
                  <a:schemeClr val="bg1"/>
                </a:solidFill>
              </a:rPr>
              <a:t> are </a:t>
            </a:r>
            <a:r>
              <a:rPr lang="sk-SK" sz="2400" dirty="0" err="1" smtClean="0">
                <a:solidFill>
                  <a:schemeClr val="bg1"/>
                </a:solidFill>
              </a:rPr>
              <a:t>unemployed</a:t>
            </a:r>
            <a:endParaRPr lang="sk-SK" sz="2400" dirty="0" smtClean="0">
              <a:solidFill>
                <a:schemeClr val="bg1"/>
              </a:solidFill>
            </a:endParaRPr>
          </a:p>
          <a:p>
            <a:pPr marL="0" indent="0">
              <a:buNone/>
            </a:pPr>
            <a:r>
              <a:rPr lang="sk-SK" sz="2400" dirty="0" smtClean="0">
                <a:solidFill>
                  <a:schemeClr val="bg1"/>
                </a:solidFill>
              </a:rPr>
              <a:t>30% are </a:t>
            </a:r>
            <a:r>
              <a:rPr lang="sk-SK" sz="2400" dirty="0" err="1" smtClean="0">
                <a:solidFill>
                  <a:schemeClr val="bg1"/>
                </a:solidFill>
              </a:rPr>
              <a:t>professional</a:t>
            </a:r>
            <a:r>
              <a:rPr lang="sk-SK" sz="2400" dirty="0" smtClean="0">
                <a:solidFill>
                  <a:schemeClr val="bg1"/>
                </a:solidFill>
              </a:rPr>
              <a:t> </a:t>
            </a:r>
            <a:r>
              <a:rPr lang="sk-SK" sz="2400" dirty="0" err="1" smtClean="0">
                <a:solidFill>
                  <a:schemeClr val="bg1"/>
                </a:solidFill>
              </a:rPr>
              <a:t>athletes</a:t>
            </a:r>
            <a:endParaRPr lang="sk-SK" sz="2400" dirty="0" smtClean="0">
              <a:solidFill>
                <a:schemeClr val="bg1"/>
              </a:solidFill>
            </a:endParaRPr>
          </a:p>
          <a:p>
            <a:pPr marL="0" indent="0">
              <a:buNone/>
            </a:pPr>
            <a:r>
              <a:rPr lang="sk-SK" sz="2400" dirty="0" smtClean="0">
                <a:solidFill>
                  <a:schemeClr val="bg1"/>
                </a:solidFill>
              </a:rPr>
              <a:t>8,7% </a:t>
            </a:r>
            <a:r>
              <a:rPr lang="sk-SK" sz="2400" dirty="0" err="1" smtClean="0">
                <a:solidFill>
                  <a:schemeClr val="bg1"/>
                </a:solidFill>
              </a:rPr>
              <a:t>have</a:t>
            </a:r>
            <a:r>
              <a:rPr lang="sk-SK" sz="2400" dirty="0" smtClean="0">
                <a:solidFill>
                  <a:schemeClr val="bg1"/>
                </a:solidFill>
              </a:rPr>
              <a:t> </a:t>
            </a:r>
            <a:r>
              <a:rPr lang="sk-SK" sz="2400" dirty="0" err="1" smtClean="0">
                <a:solidFill>
                  <a:schemeClr val="bg1"/>
                </a:solidFill>
              </a:rPr>
              <a:t>full-time</a:t>
            </a:r>
            <a:r>
              <a:rPr lang="sk-SK" sz="2400" dirty="0" smtClean="0">
                <a:solidFill>
                  <a:schemeClr val="bg1"/>
                </a:solidFill>
              </a:rPr>
              <a:t> </a:t>
            </a:r>
            <a:r>
              <a:rPr lang="sk-SK" sz="2400" dirty="0" err="1" smtClean="0">
                <a:solidFill>
                  <a:schemeClr val="bg1"/>
                </a:solidFill>
              </a:rPr>
              <a:t>employment</a:t>
            </a:r>
            <a:endParaRPr lang="sk-SK" sz="2400" dirty="0" smtClean="0">
              <a:solidFill>
                <a:schemeClr val="bg1"/>
              </a:solidFill>
            </a:endParaRPr>
          </a:p>
          <a:p>
            <a:pPr marL="0" indent="0">
              <a:buNone/>
            </a:pPr>
            <a:r>
              <a:rPr lang="sk-SK" sz="2400" dirty="0" smtClean="0">
                <a:solidFill>
                  <a:schemeClr val="bg1"/>
                </a:solidFill>
              </a:rPr>
              <a:t>2,9% </a:t>
            </a:r>
            <a:r>
              <a:rPr lang="sk-SK" sz="2400" dirty="0" err="1" smtClean="0">
                <a:solidFill>
                  <a:schemeClr val="bg1"/>
                </a:solidFill>
              </a:rPr>
              <a:t>have</a:t>
            </a:r>
            <a:r>
              <a:rPr lang="sk-SK" sz="2400" dirty="0" smtClean="0">
                <a:solidFill>
                  <a:schemeClr val="bg1"/>
                </a:solidFill>
              </a:rPr>
              <a:t> </a:t>
            </a:r>
            <a:r>
              <a:rPr lang="sk-SK" sz="2400" dirty="0" err="1" smtClean="0">
                <a:solidFill>
                  <a:schemeClr val="bg1"/>
                </a:solidFill>
              </a:rPr>
              <a:t>part-time</a:t>
            </a:r>
            <a:r>
              <a:rPr lang="sk-SK" sz="2400" dirty="0" smtClean="0">
                <a:solidFill>
                  <a:schemeClr val="bg1"/>
                </a:solidFill>
              </a:rPr>
              <a:t> </a:t>
            </a:r>
            <a:r>
              <a:rPr lang="sk-SK" sz="2400" dirty="0" err="1" smtClean="0">
                <a:solidFill>
                  <a:schemeClr val="bg1"/>
                </a:solidFill>
              </a:rPr>
              <a:t>employment</a:t>
            </a:r>
            <a:endParaRPr lang="sk-SK" sz="2400" dirty="0" smtClean="0">
              <a:solidFill>
                <a:schemeClr val="bg1"/>
              </a:solidFill>
            </a:endParaRPr>
          </a:p>
          <a:p>
            <a:pPr marL="0" indent="0">
              <a:buNone/>
            </a:pPr>
            <a:r>
              <a:rPr lang="sk-SK" sz="2400" dirty="0" smtClean="0">
                <a:solidFill>
                  <a:schemeClr val="bg1"/>
                </a:solidFill>
              </a:rPr>
              <a:t>29% study</a:t>
            </a:r>
          </a:p>
          <a:p>
            <a:pPr marL="0" indent="0">
              <a:buNone/>
            </a:pPr>
            <a:r>
              <a:rPr lang="sk-SK" sz="2400" dirty="0" smtClean="0">
                <a:solidFill>
                  <a:schemeClr val="bg1"/>
                </a:solidFill>
              </a:rPr>
              <a:t>29% are </a:t>
            </a:r>
            <a:r>
              <a:rPr lang="sk-SK" sz="2400" dirty="0" err="1" smtClean="0">
                <a:solidFill>
                  <a:schemeClr val="bg1"/>
                </a:solidFill>
              </a:rPr>
              <a:t>still</a:t>
            </a:r>
            <a:r>
              <a:rPr lang="sk-SK" sz="2400" dirty="0" smtClean="0">
                <a:solidFill>
                  <a:schemeClr val="bg1"/>
                </a:solidFill>
              </a:rPr>
              <a:t> </a:t>
            </a:r>
            <a:r>
              <a:rPr lang="sk-SK" sz="2400" dirty="0" err="1" smtClean="0">
                <a:solidFill>
                  <a:schemeClr val="bg1"/>
                </a:solidFill>
              </a:rPr>
              <a:t>at</a:t>
            </a:r>
            <a:r>
              <a:rPr lang="sk-SK" sz="2400" dirty="0" smtClean="0">
                <a:solidFill>
                  <a:schemeClr val="bg1"/>
                </a:solidFill>
              </a:rPr>
              <a:t> </a:t>
            </a:r>
            <a:r>
              <a:rPr lang="sk-SK" sz="2400" dirty="0" err="1" smtClean="0">
                <a:solidFill>
                  <a:schemeClr val="bg1"/>
                </a:solidFill>
              </a:rPr>
              <a:t>secondary</a:t>
            </a:r>
            <a:r>
              <a:rPr lang="sk-SK" sz="2400" dirty="0" smtClean="0">
                <a:solidFill>
                  <a:schemeClr val="bg1"/>
                </a:solidFill>
              </a:rPr>
              <a:t> </a:t>
            </a:r>
            <a:r>
              <a:rPr lang="sk-SK" sz="2400" dirty="0" err="1" smtClean="0">
                <a:solidFill>
                  <a:schemeClr val="bg1"/>
                </a:solidFill>
              </a:rPr>
              <a:t>school</a:t>
            </a:r>
            <a:r>
              <a:rPr lang="sk-SK" sz="2400" dirty="0" smtClean="0">
                <a:solidFill>
                  <a:schemeClr val="bg1"/>
                </a:solidFill>
              </a:rPr>
              <a:t>/</a:t>
            </a:r>
            <a:r>
              <a:rPr lang="sk-SK" sz="2400" dirty="0" err="1" smtClean="0">
                <a:solidFill>
                  <a:schemeClr val="bg1"/>
                </a:solidFill>
              </a:rPr>
              <a:t>transition</a:t>
            </a:r>
            <a:r>
              <a:rPr lang="sk-SK" sz="2400" dirty="0" smtClean="0">
                <a:solidFill>
                  <a:schemeClr val="bg1"/>
                </a:solidFill>
              </a:rPr>
              <a:t> to </a:t>
            </a:r>
            <a:r>
              <a:rPr lang="sk-SK" sz="2400" dirty="0" err="1" smtClean="0">
                <a:solidFill>
                  <a:schemeClr val="bg1"/>
                </a:solidFill>
              </a:rPr>
              <a:t>university</a:t>
            </a:r>
            <a:endParaRPr lang="sk-SK" sz="2400" dirty="0">
              <a:solidFill>
                <a:schemeClr val="bg1"/>
              </a:solidFill>
            </a:endParaRPr>
          </a:p>
        </p:txBody>
      </p:sp>
    </p:spTree>
    <p:extLst>
      <p:ext uri="{BB962C8B-B14F-4D97-AF65-F5344CB8AC3E}">
        <p14:creationId xmlns:p14="http://schemas.microsoft.com/office/powerpoint/2010/main" val="38652758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21196"/>
            <a:ext cx="8229600" cy="504056"/>
          </a:xfrm>
        </p:spPr>
        <p:txBody>
          <a:bodyPr>
            <a:noAutofit/>
          </a:bodyPr>
          <a:lstStyle/>
          <a:p>
            <a:r>
              <a:rPr lang="sk-SK" sz="3600" dirty="0">
                <a:solidFill>
                  <a:schemeClr val="bg1"/>
                </a:solidFill>
              </a:rPr>
              <a:t>CONCLUSIONS</a:t>
            </a:r>
            <a:endParaRPr lang="sk-SK" sz="3600" dirty="0"/>
          </a:p>
        </p:txBody>
      </p:sp>
      <p:sp>
        <p:nvSpPr>
          <p:cNvPr id="3" name="Zástupný symbol obsahu 2"/>
          <p:cNvSpPr>
            <a:spLocks noGrp="1"/>
          </p:cNvSpPr>
          <p:nvPr>
            <p:ph idx="1"/>
          </p:nvPr>
        </p:nvSpPr>
        <p:spPr>
          <a:xfrm>
            <a:off x="467544" y="841276"/>
            <a:ext cx="8229600" cy="4263861"/>
          </a:xfrm>
        </p:spPr>
        <p:txBody>
          <a:bodyPr>
            <a:normAutofit/>
          </a:bodyPr>
          <a:lstStyle/>
          <a:p>
            <a:pPr marL="0" indent="0">
              <a:buNone/>
            </a:pPr>
            <a:r>
              <a:rPr lang="sk-SK" sz="2400" dirty="0" smtClean="0">
                <a:solidFill>
                  <a:schemeClr val="bg1"/>
                </a:solidFill>
              </a:rPr>
              <a:t>9. </a:t>
            </a:r>
            <a:r>
              <a:rPr lang="sk-SK" sz="2400" dirty="0" smtClean="0">
                <a:solidFill>
                  <a:schemeClr val="bg1"/>
                </a:solidFill>
              </a:rPr>
              <a:t>  </a:t>
            </a:r>
            <a:r>
              <a:rPr lang="sk-SK" sz="2400" dirty="0" err="1" smtClean="0">
                <a:solidFill>
                  <a:schemeClr val="bg1"/>
                </a:solidFill>
              </a:rPr>
              <a:t>School</a:t>
            </a:r>
            <a:r>
              <a:rPr lang="sk-SK" sz="2400" dirty="0" smtClean="0">
                <a:solidFill>
                  <a:schemeClr val="bg1"/>
                </a:solidFill>
              </a:rPr>
              <a:t> </a:t>
            </a:r>
            <a:r>
              <a:rPr lang="sk-SK" sz="2400" dirty="0" err="1" smtClean="0">
                <a:solidFill>
                  <a:schemeClr val="bg1"/>
                </a:solidFill>
              </a:rPr>
              <a:t>should</a:t>
            </a:r>
            <a:r>
              <a:rPr lang="sk-SK" sz="2400" dirty="0" smtClean="0">
                <a:solidFill>
                  <a:schemeClr val="bg1"/>
                </a:solidFill>
              </a:rPr>
              <a:t> </a:t>
            </a:r>
            <a:r>
              <a:rPr lang="sk-SK" sz="2400" dirty="0" err="1" smtClean="0">
                <a:solidFill>
                  <a:schemeClr val="bg1"/>
                </a:solidFill>
              </a:rPr>
              <a:t>provide</a:t>
            </a:r>
            <a:r>
              <a:rPr lang="sk-SK" sz="2400" dirty="0" smtClean="0">
                <a:solidFill>
                  <a:schemeClr val="bg1"/>
                </a:solidFill>
              </a:rPr>
              <a:t> </a:t>
            </a:r>
            <a:r>
              <a:rPr lang="sk-SK" sz="2400" dirty="0" err="1" smtClean="0">
                <a:solidFill>
                  <a:schemeClr val="bg1"/>
                </a:solidFill>
              </a:rPr>
              <a:t>help</a:t>
            </a:r>
            <a:r>
              <a:rPr lang="sk-SK" sz="2400" dirty="0" smtClean="0">
                <a:solidFill>
                  <a:schemeClr val="bg1"/>
                </a:solidFill>
              </a:rPr>
              <a:t> </a:t>
            </a:r>
            <a:r>
              <a:rPr lang="sk-SK" sz="2400" dirty="0" err="1" smtClean="0">
                <a:solidFill>
                  <a:schemeClr val="bg1"/>
                </a:solidFill>
              </a:rPr>
              <a:t>during</a:t>
            </a:r>
            <a:r>
              <a:rPr lang="sk-SK" sz="2400" dirty="0" smtClean="0">
                <a:solidFill>
                  <a:schemeClr val="bg1"/>
                </a:solidFill>
              </a:rPr>
              <a:t> </a:t>
            </a:r>
            <a:r>
              <a:rPr lang="sk-SK" sz="2400" dirty="0" err="1" smtClean="0">
                <a:solidFill>
                  <a:schemeClr val="bg1"/>
                </a:solidFill>
              </a:rPr>
              <a:t>all</a:t>
            </a:r>
            <a:r>
              <a:rPr lang="sk-SK" sz="2400" dirty="0" smtClean="0">
                <a:solidFill>
                  <a:schemeClr val="bg1"/>
                </a:solidFill>
              </a:rPr>
              <a:t> </a:t>
            </a:r>
            <a:r>
              <a:rPr lang="sk-SK" sz="2400" dirty="0" err="1" smtClean="0">
                <a:solidFill>
                  <a:schemeClr val="bg1"/>
                </a:solidFill>
              </a:rPr>
              <a:t>petriod</a:t>
            </a:r>
            <a:r>
              <a:rPr lang="sk-SK" sz="2400" dirty="0" smtClean="0">
                <a:solidFill>
                  <a:schemeClr val="bg1"/>
                </a:solidFill>
              </a:rPr>
              <a:t> </a:t>
            </a:r>
            <a:r>
              <a:rPr lang="sk-SK" sz="2400" dirty="0" err="1" smtClean="0">
                <a:solidFill>
                  <a:schemeClr val="bg1"/>
                </a:solidFill>
              </a:rPr>
              <a:t>of</a:t>
            </a:r>
            <a:r>
              <a:rPr lang="sk-SK" sz="2400" dirty="0" smtClean="0">
                <a:solidFill>
                  <a:schemeClr val="bg1"/>
                </a:solidFill>
              </a:rPr>
              <a:t> </a:t>
            </a:r>
            <a:r>
              <a:rPr lang="sk-SK" sz="2400" dirty="0" smtClean="0">
                <a:solidFill>
                  <a:schemeClr val="bg1"/>
                </a:solidFill>
              </a:rPr>
              <a:t>study.</a:t>
            </a:r>
            <a:endParaRPr lang="sk-SK" sz="2400" dirty="0" smtClean="0">
              <a:solidFill>
                <a:schemeClr val="bg1"/>
              </a:solidFill>
            </a:endParaRPr>
          </a:p>
          <a:p>
            <a:pPr marL="0" indent="0">
              <a:buNone/>
            </a:pPr>
            <a:r>
              <a:rPr lang="sk-SK" sz="2400" dirty="0" smtClean="0">
                <a:solidFill>
                  <a:schemeClr val="bg1"/>
                </a:solidFill>
              </a:rPr>
              <a:t>10. </a:t>
            </a:r>
            <a:r>
              <a:rPr lang="sk-SK" sz="2400" dirty="0" err="1" smtClean="0">
                <a:solidFill>
                  <a:schemeClr val="bg1"/>
                </a:solidFill>
              </a:rPr>
              <a:t>The</a:t>
            </a:r>
            <a:r>
              <a:rPr lang="sk-SK" sz="2400" dirty="0" smtClean="0">
                <a:solidFill>
                  <a:schemeClr val="bg1"/>
                </a:solidFill>
              </a:rPr>
              <a:t> </a:t>
            </a:r>
            <a:r>
              <a:rPr lang="sk-SK" sz="2400" dirty="0" err="1" smtClean="0">
                <a:solidFill>
                  <a:schemeClr val="bg1"/>
                </a:solidFill>
              </a:rPr>
              <a:t>period</a:t>
            </a:r>
            <a:r>
              <a:rPr lang="sk-SK" sz="2400" dirty="0" smtClean="0">
                <a:solidFill>
                  <a:schemeClr val="bg1"/>
                </a:solidFill>
              </a:rPr>
              <a:t> </a:t>
            </a:r>
            <a:r>
              <a:rPr lang="sk-SK" sz="2400" dirty="0" err="1" smtClean="0">
                <a:solidFill>
                  <a:schemeClr val="bg1"/>
                </a:solidFill>
              </a:rPr>
              <a:t>when</a:t>
            </a:r>
            <a:r>
              <a:rPr lang="sk-SK" sz="2400" dirty="0" smtClean="0">
                <a:solidFill>
                  <a:schemeClr val="bg1"/>
                </a:solidFill>
              </a:rPr>
              <a:t> </a:t>
            </a:r>
            <a:r>
              <a:rPr lang="sk-SK" sz="2400" dirty="0" err="1" smtClean="0">
                <a:solidFill>
                  <a:schemeClr val="bg1"/>
                </a:solidFill>
              </a:rPr>
              <a:t>athletes</a:t>
            </a:r>
            <a:r>
              <a:rPr lang="sk-SK" sz="2400" dirty="0" smtClean="0">
                <a:solidFill>
                  <a:schemeClr val="bg1"/>
                </a:solidFill>
              </a:rPr>
              <a:t> </a:t>
            </a:r>
            <a:r>
              <a:rPr lang="sk-SK" sz="2400" dirty="0" err="1" smtClean="0">
                <a:solidFill>
                  <a:schemeClr val="bg1"/>
                </a:solidFill>
              </a:rPr>
              <a:t>need</a:t>
            </a:r>
            <a:r>
              <a:rPr lang="sk-SK" sz="2400" dirty="0" smtClean="0">
                <a:solidFill>
                  <a:schemeClr val="bg1"/>
                </a:solidFill>
              </a:rPr>
              <a:t> </a:t>
            </a:r>
            <a:r>
              <a:rPr lang="sk-SK" sz="2400" dirty="0" err="1" smtClean="0">
                <a:solidFill>
                  <a:schemeClr val="bg1"/>
                </a:solidFill>
              </a:rPr>
              <a:t>support</a:t>
            </a:r>
            <a:r>
              <a:rPr lang="sk-SK" sz="2400" dirty="0" smtClean="0">
                <a:solidFill>
                  <a:schemeClr val="bg1"/>
                </a:solidFill>
              </a:rPr>
              <a:t> </a:t>
            </a:r>
            <a:r>
              <a:rPr lang="sk-SK" sz="2400" dirty="0" err="1" smtClean="0">
                <a:solidFill>
                  <a:schemeClr val="bg1"/>
                </a:solidFill>
              </a:rPr>
              <a:t>from</a:t>
            </a:r>
            <a:r>
              <a:rPr lang="sk-SK" sz="2400" dirty="0" smtClean="0">
                <a:solidFill>
                  <a:schemeClr val="bg1"/>
                </a:solidFill>
              </a:rPr>
              <a:t> </a:t>
            </a:r>
            <a:r>
              <a:rPr lang="sk-SK" sz="2400" dirty="0" err="1" smtClean="0">
                <a:solidFill>
                  <a:schemeClr val="bg1"/>
                </a:solidFill>
              </a:rPr>
              <a:t>school</a:t>
            </a:r>
            <a:r>
              <a:rPr lang="sk-SK" sz="2400" dirty="0" smtClean="0">
                <a:solidFill>
                  <a:schemeClr val="bg1"/>
                </a:solidFill>
              </a:rPr>
              <a:t> </a:t>
            </a:r>
            <a:r>
              <a:rPr lang="sk-SK" sz="2400" dirty="0" err="1" smtClean="0">
                <a:solidFill>
                  <a:schemeClr val="bg1"/>
                </a:solidFill>
              </a:rPr>
              <a:t>is</a:t>
            </a:r>
            <a:r>
              <a:rPr lang="sk-SK" sz="2400" dirty="0" smtClean="0">
                <a:solidFill>
                  <a:schemeClr val="bg1"/>
                </a:solidFill>
              </a:rPr>
              <a:t> </a:t>
            </a:r>
            <a:r>
              <a:rPr lang="sk-SK" sz="2400" dirty="0" err="1" smtClean="0">
                <a:solidFill>
                  <a:schemeClr val="bg1"/>
                </a:solidFill>
              </a:rPr>
              <a:t>the</a:t>
            </a:r>
            <a:r>
              <a:rPr lang="sk-SK" sz="2400" dirty="0" smtClean="0">
                <a:solidFill>
                  <a:schemeClr val="bg1"/>
                </a:solidFill>
              </a:rPr>
              <a:t> 	</a:t>
            </a:r>
            <a:r>
              <a:rPr lang="sk-SK" sz="2400" dirty="0" err="1" smtClean="0">
                <a:solidFill>
                  <a:schemeClr val="bg1"/>
                </a:solidFill>
              </a:rPr>
              <a:t>transition</a:t>
            </a:r>
            <a:r>
              <a:rPr lang="sk-SK" sz="2400" dirty="0" smtClean="0">
                <a:solidFill>
                  <a:schemeClr val="bg1"/>
                </a:solidFill>
              </a:rPr>
              <a:t> </a:t>
            </a:r>
            <a:r>
              <a:rPr lang="sk-SK" sz="2400" dirty="0" err="1" smtClean="0">
                <a:solidFill>
                  <a:schemeClr val="bg1"/>
                </a:solidFill>
              </a:rPr>
              <a:t>between</a:t>
            </a:r>
            <a:r>
              <a:rPr lang="sk-SK" sz="2400" dirty="0" smtClean="0">
                <a:solidFill>
                  <a:schemeClr val="bg1"/>
                </a:solidFill>
              </a:rPr>
              <a:t> junior and senior </a:t>
            </a:r>
            <a:r>
              <a:rPr lang="sk-SK" sz="2400" dirty="0" err="1" smtClean="0">
                <a:solidFill>
                  <a:schemeClr val="bg1"/>
                </a:solidFill>
              </a:rPr>
              <a:t>age</a:t>
            </a:r>
            <a:r>
              <a:rPr lang="sk-SK" sz="2400" dirty="0" smtClean="0">
                <a:solidFill>
                  <a:schemeClr val="bg1"/>
                </a:solidFill>
              </a:rPr>
              <a:t> (15-19 y.) and 	</a:t>
            </a:r>
            <a:r>
              <a:rPr lang="sk-SK" sz="2400" dirty="0" err="1" smtClean="0">
                <a:solidFill>
                  <a:schemeClr val="bg1"/>
                </a:solidFill>
              </a:rPr>
              <a:t>when</a:t>
            </a:r>
            <a:r>
              <a:rPr lang="sk-SK" sz="2400" dirty="0" smtClean="0">
                <a:solidFill>
                  <a:schemeClr val="bg1"/>
                </a:solidFill>
              </a:rPr>
              <a:t> </a:t>
            </a:r>
            <a:r>
              <a:rPr lang="sk-SK" sz="2400" dirty="0" err="1" smtClean="0">
                <a:solidFill>
                  <a:schemeClr val="bg1"/>
                </a:solidFill>
              </a:rPr>
              <a:t>they</a:t>
            </a:r>
            <a:r>
              <a:rPr lang="sk-SK" sz="2400" dirty="0" smtClean="0">
                <a:solidFill>
                  <a:schemeClr val="bg1"/>
                </a:solidFill>
              </a:rPr>
              <a:t> </a:t>
            </a:r>
            <a:r>
              <a:rPr lang="sk-SK" sz="2400" dirty="0" err="1" smtClean="0">
                <a:solidFill>
                  <a:schemeClr val="bg1"/>
                </a:solidFill>
              </a:rPr>
              <a:t>turn</a:t>
            </a:r>
            <a:r>
              <a:rPr lang="sk-SK" sz="2400" dirty="0" smtClean="0">
                <a:solidFill>
                  <a:schemeClr val="bg1"/>
                </a:solidFill>
              </a:rPr>
              <a:t> </a:t>
            </a:r>
            <a:r>
              <a:rPr lang="sk-SK" sz="2400" dirty="0" err="1" smtClean="0">
                <a:solidFill>
                  <a:schemeClr val="bg1"/>
                </a:solidFill>
              </a:rPr>
              <a:t>professional</a:t>
            </a:r>
            <a:endParaRPr lang="sk-SK" sz="2400" dirty="0" smtClean="0">
              <a:solidFill>
                <a:schemeClr val="bg1"/>
              </a:solidFill>
            </a:endParaRPr>
          </a:p>
          <a:p>
            <a:pPr marL="0" indent="0">
              <a:buNone/>
            </a:pPr>
            <a:r>
              <a:rPr lang="sk-SK" sz="2400" dirty="0" smtClean="0">
                <a:solidFill>
                  <a:schemeClr val="bg1"/>
                </a:solidFill>
              </a:rPr>
              <a:t>11. 74% </a:t>
            </a:r>
            <a:r>
              <a:rPr lang="sk-SK" sz="2400" dirty="0" err="1" smtClean="0">
                <a:solidFill>
                  <a:schemeClr val="bg1"/>
                </a:solidFill>
              </a:rPr>
              <a:t>of</a:t>
            </a:r>
            <a:r>
              <a:rPr lang="sk-SK" sz="2400" dirty="0" smtClean="0">
                <a:solidFill>
                  <a:schemeClr val="bg1"/>
                </a:solidFill>
              </a:rPr>
              <a:t> </a:t>
            </a:r>
            <a:r>
              <a:rPr lang="sk-SK" sz="2400" dirty="0" err="1" smtClean="0">
                <a:solidFill>
                  <a:schemeClr val="bg1"/>
                </a:solidFill>
              </a:rPr>
              <a:t>athletes</a:t>
            </a:r>
            <a:r>
              <a:rPr lang="sk-SK" sz="2400" dirty="0" smtClean="0">
                <a:solidFill>
                  <a:schemeClr val="bg1"/>
                </a:solidFill>
              </a:rPr>
              <a:t> </a:t>
            </a:r>
            <a:r>
              <a:rPr lang="sk-SK" sz="2400" dirty="0" err="1" smtClean="0">
                <a:solidFill>
                  <a:schemeClr val="bg1"/>
                </a:solidFill>
              </a:rPr>
              <a:t>think</a:t>
            </a:r>
            <a:r>
              <a:rPr lang="sk-SK" sz="2400" dirty="0" smtClean="0">
                <a:solidFill>
                  <a:schemeClr val="bg1"/>
                </a:solidFill>
              </a:rPr>
              <a:t> a </a:t>
            </a:r>
            <a:r>
              <a:rPr lang="sk-SK" sz="2400" dirty="0" err="1" smtClean="0">
                <a:solidFill>
                  <a:schemeClr val="bg1"/>
                </a:solidFill>
              </a:rPr>
              <a:t>lot</a:t>
            </a:r>
            <a:r>
              <a:rPr lang="sk-SK" sz="2400" dirty="0" smtClean="0">
                <a:solidFill>
                  <a:schemeClr val="bg1"/>
                </a:solidFill>
              </a:rPr>
              <a:t> </a:t>
            </a:r>
            <a:r>
              <a:rPr lang="sk-SK" sz="2400" dirty="0" err="1" smtClean="0">
                <a:solidFill>
                  <a:schemeClr val="bg1"/>
                </a:solidFill>
              </a:rPr>
              <a:t>about</a:t>
            </a:r>
            <a:r>
              <a:rPr lang="sk-SK" sz="2400" dirty="0" smtClean="0">
                <a:solidFill>
                  <a:schemeClr val="bg1"/>
                </a:solidFill>
              </a:rPr>
              <a:t> </a:t>
            </a:r>
            <a:r>
              <a:rPr lang="sk-SK" sz="2400" dirty="0" err="1" smtClean="0">
                <a:solidFill>
                  <a:schemeClr val="bg1"/>
                </a:solidFill>
              </a:rPr>
              <a:t>what</a:t>
            </a:r>
            <a:r>
              <a:rPr lang="sk-SK" sz="2400" dirty="0" smtClean="0">
                <a:solidFill>
                  <a:schemeClr val="bg1"/>
                </a:solidFill>
              </a:rPr>
              <a:t> to do </a:t>
            </a:r>
            <a:r>
              <a:rPr lang="sk-SK" sz="2400" dirty="0" err="1" smtClean="0">
                <a:solidFill>
                  <a:schemeClr val="bg1"/>
                </a:solidFill>
              </a:rPr>
              <a:t>after</a:t>
            </a:r>
            <a:r>
              <a:rPr lang="sk-SK" sz="2400" dirty="0" smtClean="0">
                <a:solidFill>
                  <a:schemeClr val="bg1"/>
                </a:solidFill>
              </a:rPr>
              <a:t> 	</a:t>
            </a:r>
            <a:r>
              <a:rPr lang="sk-SK" sz="2400" dirty="0" err="1" smtClean="0">
                <a:solidFill>
                  <a:schemeClr val="bg1"/>
                </a:solidFill>
              </a:rPr>
              <a:t>finishing</a:t>
            </a:r>
            <a:r>
              <a:rPr lang="sk-SK" sz="2400" dirty="0" smtClean="0">
                <a:solidFill>
                  <a:schemeClr val="bg1"/>
                </a:solidFill>
              </a:rPr>
              <a:t> </a:t>
            </a:r>
            <a:r>
              <a:rPr lang="sk-SK" sz="2400" dirty="0" err="1" smtClean="0">
                <a:solidFill>
                  <a:schemeClr val="bg1"/>
                </a:solidFill>
              </a:rPr>
              <a:t>their</a:t>
            </a:r>
            <a:r>
              <a:rPr lang="sk-SK" sz="2400" dirty="0" smtClean="0">
                <a:solidFill>
                  <a:schemeClr val="bg1"/>
                </a:solidFill>
              </a:rPr>
              <a:t> </a:t>
            </a:r>
            <a:r>
              <a:rPr lang="sk-SK" sz="2400" dirty="0" err="1" smtClean="0">
                <a:solidFill>
                  <a:schemeClr val="bg1"/>
                </a:solidFill>
              </a:rPr>
              <a:t>sport</a:t>
            </a:r>
            <a:r>
              <a:rPr lang="sk-SK" sz="2400" dirty="0" smtClean="0">
                <a:solidFill>
                  <a:schemeClr val="bg1"/>
                </a:solidFill>
              </a:rPr>
              <a:t> </a:t>
            </a:r>
            <a:r>
              <a:rPr lang="sk-SK" sz="2400" dirty="0" err="1" smtClean="0">
                <a:solidFill>
                  <a:schemeClr val="bg1"/>
                </a:solidFill>
              </a:rPr>
              <a:t>career</a:t>
            </a:r>
            <a:r>
              <a:rPr lang="sk-SK" sz="2400" dirty="0" smtClean="0">
                <a:solidFill>
                  <a:schemeClr val="bg1"/>
                </a:solidFill>
              </a:rPr>
              <a:t> </a:t>
            </a:r>
          </a:p>
          <a:p>
            <a:pPr marL="0" indent="0">
              <a:buNone/>
            </a:pPr>
            <a:r>
              <a:rPr lang="sk-SK" sz="2400" dirty="0" smtClean="0">
                <a:solidFill>
                  <a:schemeClr val="bg1"/>
                </a:solidFill>
              </a:rPr>
              <a:t>12. </a:t>
            </a:r>
            <a:r>
              <a:rPr lang="sk-SK" sz="2400" dirty="0" err="1" smtClean="0">
                <a:solidFill>
                  <a:schemeClr val="bg1"/>
                </a:solidFill>
              </a:rPr>
              <a:t>Athletes</a:t>
            </a:r>
            <a:r>
              <a:rPr lang="sk-SK" sz="2400" dirty="0" smtClean="0">
                <a:solidFill>
                  <a:schemeClr val="bg1"/>
                </a:solidFill>
              </a:rPr>
              <a:t> </a:t>
            </a:r>
            <a:r>
              <a:rPr lang="sk-SK" sz="2400" dirty="0" err="1" smtClean="0">
                <a:solidFill>
                  <a:schemeClr val="bg1"/>
                </a:solidFill>
              </a:rPr>
              <a:t>think</a:t>
            </a:r>
            <a:r>
              <a:rPr lang="sk-SK" sz="2400" dirty="0" smtClean="0">
                <a:solidFill>
                  <a:schemeClr val="bg1"/>
                </a:solidFill>
              </a:rPr>
              <a:t> </a:t>
            </a:r>
            <a:r>
              <a:rPr lang="sk-SK" sz="2400" dirty="0" err="1" smtClean="0">
                <a:solidFill>
                  <a:schemeClr val="bg1"/>
                </a:solidFill>
              </a:rPr>
              <a:t>that</a:t>
            </a:r>
            <a:r>
              <a:rPr lang="sk-SK" sz="2400" dirty="0" smtClean="0">
                <a:solidFill>
                  <a:schemeClr val="bg1"/>
                </a:solidFill>
              </a:rPr>
              <a:t> </a:t>
            </a:r>
            <a:r>
              <a:rPr lang="sk-SK" sz="2400" dirty="0" err="1" smtClean="0">
                <a:solidFill>
                  <a:schemeClr val="bg1"/>
                </a:solidFill>
              </a:rPr>
              <a:t>parents</a:t>
            </a:r>
            <a:r>
              <a:rPr lang="sk-SK" sz="2400" dirty="0" smtClean="0">
                <a:solidFill>
                  <a:schemeClr val="bg1"/>
                </a:solidFill>
              </a:rPr>
              <a:t>/</a:t>
            </a:r>
            <a:r>
              <a:rPr lang="sk-SK" sz="2400" dirty="0" err="1" smtClean="0">
                <a:solidFill>
                  <a:schemeClr val="bg1"/>
                </a:solidFill>
              </a:rPr>
              <a:t>family</a:t>
            </a:r>
            <a:r>
              <a:rPr lang="sk-SK" sz="2400" dirty="0" smtClean="0">
                <a:solidFill>
                  <a:schemeClr val="bg1"/>
                </a:solidFill>
              </a:rPr>
              <a:t>, coach and </a:t>
            </a:r>
            <a:r>
              <a:rPr lang="sk-SK" sz="2400" dirty="0" err="1" smtClean="0">
                <a:solidFill>
                  <a:schemeClr val="bg1"/>
                </a:solidFill>
              </a:rPr>
              <a:t>partners</a:t>
            </a:r>
            <a:r>
              <a:rPr lang="sk-SK" sz="2400" dirty="0" smtClean="0">
                <a:solidFill>
                  <a:schemeClr val="bg1"/>
                </a:solidFill>
              </a:rPr>
              <a:t> are         	</a:t>
            </a:r>
            <a:r>
              <a:rPr lang="sk-SK" sz="2400" dirty="0" err="1" smtClean="0">
                <a:solidFill>
                  <a:schemeClr val="bg1"/>
                </a:solidFill>
              </a:rPr>
              <a:t>the</a:t>
            </a:r>
            <a:r>
              <a:rPr lang="sk-SK" sz="2400" dirty="0" smtClean="0">
                <a:solidFill>
                  <a:schemeClr val="bg1"/>
                </a:solidFill>
              </a:rPr>
              <a:t> </a:t>
            </a:r>
            <a:r>
              <a:rPr lang="sk-SK" sz="2400" dirty="0" err="1" smtClean="0">
                <a:solidFill>
                  <a:schemeClr val="bg1"/>
                </a:solidFill>
              </a:rPr>
              <a:t>main</a:t>
            </a:r>
            <a:r>
              <a:rPr lang="sk-SK" sz="2400" dirty="0" smtClean="0">
                <a:solidFill>
                  <a:schemeClr val="bg1"/>
                </a:solidFill>
              </a:rPr>
              <a:t> </a:t>
            </a:r>
            <a:r>
              <a:rPr lang="sk-SK" sz="2400" dirty="0" err="1" smtClean="0">
                <a:solidFill>
                  <a:schemeClr val="bg1"/>
                </a:solidFill>
              </a:rPr>
              <a:t>factors</a:t>
            </a:r>
            <a:r>
              <a:rPr lang="sk-SK" sz="2400" dirty="0" smtClean="0">
                <a:solidFill>
                  <a:schemeClr val="bg1"/>
                </a:solidFill>
              </a:rPr>
              <a:t> </a:t>
            </a:r>
            <a:r>
              <a:rPr lang="sk-SK" sz="2400" dirty="0" err="1" smtClean="0">
                <a:solidFill>
                  <a:schemeClr val="bg1"/>
                </a:solidFill>
              </a:rPr>
              <a:t>of</a:t>
            </a:r>
            <a:r>
              <a:rPr lang="sk-SK" sz="2400" dirty="0" smtClean="0">
                <a:solidFill>
                  <a:schemeClr val="bg1"/>
                </a:solidFill>
              </a:rPr>
              <a:t> </a:t>
            </a:r>
            <a:r>
              <a:rPr lang="sk-SK" sz="2400" dirty="0" err="1" smtClean="0">
                <a:solidFill>
                  <a:schemeClr val="bg1"/>
                </a:solidFill>
              </a:rPr>
              <a:t>support</a:t>
            </a:r>
            <a:r>
              <a:rPr lang="sk-SK" sz="2400" dirty="0" smtClean="0">
                <a:solidFill>
                  <a:schemeClr val="bg1"/>
                </a:solidFill>
              </a:rPr>
              <a:t>.</a:t>
            </a:r>
            <a:endParaRPr lang="sk-SK" sz="2400" dirty="0" smtClean="0">
              <a:solidFill>
                <a:schemeClr val="bg1"/>
              </a:solidFill>
            </a:endParaRPr>
          </a:p>
          <a:p>
            <a:pPr marL="0" indent="0">
              <a:buNone/>
            </a:pPr>
            <a:r>
              <a:rPr lang="sk-SK" sz="2400" dirty="0" smtClean="0">
                <a:solidFill>
                  <a:schemeClr val="bg1"/>
                </a:solidFill>
              </a:rPr>
              <a:t>13. More </a:t>
            </a:r>
            <a:r>
              <a:rPr lang="sk-SK" sz="2400" dirty="0" err="1" smtClean="0">
                <a:solidFill>
                  <a:schemeClr val="bg1"/>
                </a:solidFill>
              </a:rPr>
              <a:t>than</a:t>
            </a:r>
            <a:r>
              <a:rPr lang="sk-SK" sz="2400" dirty="0" smtClean="0">
                <a:solidFill>
                  <a:schemeClr val="bg1"/>
                </a:solidFill>
              </a:rPr>
              <a:t> </a:t>
            </a:r>
            <a:r>
              <a:rPr lang="sk-SK" sz="2400" dirty="0" smtClean="0">
                <a:solidFill>
                  <a:schemeClr val="bg1"/>
                </a:solidFill>
              </a:rPr>
              <a:t>1/2 </a:t>
            </a:r>
            <a:r>
              <a:rPr lang="sk-SK" sz="2400" dirty="0" err="1" smtClean="0">
                <a:solidFill>
                  <a:schemeClr val="bg1"/>
                </a:solidFill>
              </a:rPr>
              <a:t>of</a:t>
            </a:r>
            <a:r>
              <a:rPr lang="sk-SK" sz="2400" dirty="0" smtClean="0">
                <a:solidFill>
                  <a:schemeClr val="bg1"/>
                </a:solidFill>
              </a:rPr>
              <a:t> </a:t>
            </a:r>
            <a:r>
              <a:rPr lang="sk-SK" sz="2400" dirty="0" err="1" smtClean="0">
                <a:solidFill>
                  <a:schemeClr val="bg1"/>
                </a:solidFill>
              </a:rPr>
              <a:t>athletes</a:t>
            </a:r>
            <a:r>
              <a:rPr lang="sk-SK" sz="2400" dirty="0" smtClean="0">
                <a:solidFill>
                  <a:schemeClr val="bg1"/>
                </a:solidFill>
              </a:rPr>
              <a:t> </a:t>
            </a:r>
            <a:r>
              <a:rPr lang="sk-SK" sz="2400" dirty="0" err="1" smtClean="0">
                <a:solidFill>
                  <a:schemeClr val="bg1"/>
                </a:solidFill>
              </a:rPr>
              <a:t>think</a:t>
            </a:r>
            <a:r>
              <a:rPr lang="sk-SK" sz="2400" dirty="0" smtClean="0">
                <a:solidFill>
                  <a:schemeClr val="bg1"/>
                </a:solidFill>
              </a:rPr>
              <a:t> </a:t>
            </a:r>
            <a:r>
              <a:rPr lang="sk-SK" sz="2400" dirty="0" err="1" smtClean="0">
                <a:solidFill>
                  <a:schemeClr val="bg1"/>
                </a:solidFill>
              </a:rPr>
              <a:t>that</a:t>
            </a:r>
            <a:r>
              <a:rPr lang="sk-SK" sz="2400" dirty="0" smtClean="0">
                <a:solidFill>
                  <a:schemeClr val="bg1"/>
                </a:solidFill>
              </a:rPr>
              <a:t> </a:t>
            </a:r>
            <a:r>
              <a:rPr lang="sk-SK" sz="2400" dirty="0" err="1" smtClean="0">
                <a:solidFill>
                  <a:schemeClr val="bg1"/>
                </a:solidFill>
              </a:rPr>
              <a:t>there</a:t>
            </a:r>
            <a:r>
              <a:rPr lang="sk-SK" sz="2400" dirty="0" smtClean="0">
                <a:solidFill>
                  <a:schemeClr val="bg1"/>
                </a:solidFill>
              </a:rPr>
              <a:t> </a:t>
            </a:r>
            <a:r>
              <a:rPr lang="sk-SK" sz="2400" dirty="0" err="1" smtClean="0">
                <a:solidFill>
                  <a:schemeClr val="bg1"/>
                </a:solidFill>
              </a:rPr>
              <a:t>is</a:t>
            </a:r>
            <a:r>
              <a:rPr lang="sk-SK" sz="2400" dirty="0" smtClean="0">
                <a:solidFill>
                  <a:schemeClr val="bg1"/>
                </a:solidFill>
              </a:rPr>
              <a:t> a </a:t>
            </a:r>
            <a:r>
              <a:rPr lang="sk-SK" sz="2400" dirty="0" err="1" smtClean="0">
                <a:solidFill>
                  <a:schemeClr val="bg1"/>
                </a:solidFill>
              </a:rPr>
              <a:t>lack</a:t>
            </a:r>
            <a:r>
              <a:rPr lang="sk-SK" sz="2400" dirty="0" smtClean="0">
                <a:solidFill>
                  <a:schemeClr val="bg1"/>
                </a:solidFill>
              </a:rPr>
              <a:t> </a:t>
            </a:r>
            <a:r>
              <a:rPr lang="sk-SK" sz="2400" dirty="0" err="1" smtClean="0">
                <a:solidFill>
                  <a:schemeClr val="bg1"/>
                </a:solidFill>
              </a:rPr>
              <a:t>of</a:t>
            </a:r>
            <a:r>
              <a:rPr lang="sk-SK" sz="2400" dirty="0" smtClean="0">
                <a:solidFill>
                  <a:schemeClr val="bg1"/>
                </a:solidFill>
              </a:rPr>
              <a:t> 	</a:t>
            </a:r>
            <a:r>
              <a:rPr lang="sk-SK" sz="2400" dirty="0" err="1" smtClean="0">
                <a:solidFill>
                  <a:schemeClr val="bg1"/>
                </a:solidFill>
              </a:rPr>
              <a:t>support</a:t>
            </a:r>
            <a:r>
              <a:rPr lang="sk-SK" sz="2400" dirty="0" smtClean="0">
                <a:solidFill>
                  <a:schemeClr val="bg1"/>
                </a:solidFill>
              </a:rPr>
              <a:t> </a:t>
            </a:r>
            <a:r>
              <a:rPr lang="sk-SK" sz="2400" dirty="0" err="1" smtClean="0">
                <a:solidFill>
                  <a:schemeClr val="bg1"/>
                </a:solidFill>
              </a:rPr>
              <a:t>for</a:t>
            </a:r>
            <a:r>
              <a:rPr lang="sk-SK" sz="2400" dirty="0" smtClean="0">
                <a:solidFill>
                  <a:schemeClr val="bg1"/>
                </a:solidFill>
              </a:rPr>
              <a:t> </a:t>
            </a:r>
            <a:r>
              <a:rPr lang="sk-SK" sz="2400" dirty="0" err="1" smtClean="0">
                <a:solidFill>
                  <a:schemeClr val="bg1"/>
                </a:solidFill>
              </a:rPr>
              <a:t>athletes</a:t>
            </a:r>
            <a:r>
              <a:rPr lang="sk-SK" sz="2400" dirty="0" smtClean="0">
                <a:solidFill>
                  <a:schemeClr val="bg1"/>
                </a:solidFill>
              </a:rPr>
              <a:t> in </a:t>
            </a:r>
            <a:r>
              <a:rPr lang="sk-SK" sz="2400" dirty="0" smtClean="0">
                <a:solidFill>
                  <a:schemeClr val="bg1"/>
                </a:solidFill>
              </a:rPr>
              <a:t>Slovakia.</a:t>
            </a:r>
            <a:endParaRPr lang="sk-SK" sz="2400" dirty="0" smtClean="0">
              <a:solidFill>
                <a:schemeClr val="bg1"/>
              </a:solidFill>
            </a:endParaRPr>
          </a:p>
          <a:p>
            <a:pPr marL="0" indent="0">
              <a:buNone/>
            </a:pPr>
            <a:endParaRPr lang="sk-SK" sz="2400" dirty="0"/>
          </a:p>
        </p:txBody>
      </p:sp>
    </p:spTree>
    <p:extLst>
      <p:ext uri="{BB962C8B-B14F-4D97-AF65-F5344CB8AC3E}">
        <p14:creationId xmlns:p14="http://schemas.microsoft.com/office/powerpoint/2010/main" val="453826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21196"/>
            <a:ext cx="8229600" cy="504056"/>
          </a:xfrm>
        </p:spPr>
        <p:txBody>
          <a:bodyPr>
            <a:noAutofit/>
          </a:bodyPr>
          <a:lstStyle/>
          <a:p>
            <a:r>
              <a:rPr lang="sk-SK" sz="3600" dirty="0">
                <a:solidFill>
                  <a:schemeClr val="bg1"/>
                </a:solidFill>
              </a:rPr>
              <a:t>CONCLUSIONS</a:t>
            </a:r>
            <a:endParaRPr lang="sk-SK" sz="3600" dirty="0"/>
          </a:p>
        </p:txBody>
      </p:sp>
      <p:sp>
        <p:nvSpPr>
          <p:cNvPr id="3" name="Zástupný symbol obsahu 2"/>
          <p:cNvSpPr>
            <a:spLocks noGrp="1"/>
          </p:cNvSpPr>
          <p:nvPr>
            <p:ph idx="1"/>
          </p:nvPr>
        </p:nvSpPr>
        <p:spPr>
          <a:xfrm>
            <a:off x="457200" y="841276"/>
            <a:ext cx="8229600" cy="4263861"/>
          </a:xfrm>
        </p:spPr>
        <p:txBody>
          <a:bodyPr>
            <a:noAutofit/>
          </a:bodyPr>
          <a:lstStyle/>
          <a:p>
            <a:pPr marL="0" indent="0">
              <a:buNone/>
            </a:pPr>
            <a:r>
              <a:rPr lang="sk-SK" sz="2400" dirty="0" smtClean="0">
                <a:solidFill>
                  <a:schemeClr val="bg1"/>
                </a:solidFill>
              </a:rPr>
              <a:t>14. </a:t>
            </a:r>
            <a:r>
              <a:rPr lang="sk-SK" sz="2400" dirty="0" err="1" smtClean="0">
                <a:solidFill>
                  <a:schemeClr val="bg1"/>
                </a:solidFill>
              </a:rPr>
              <a:t>The</a:t>
            </a:r>
            <a:r>
              <a:rPr lang="sk-SK" sz="2400" dirty="0" smtClean="0">
                <a:solidFill>
                  <a:schemeClr val="bg1"/>
                </a:solidFill>
              </a:rPr>
              <a:t> </a:t>
            </a:r>
            <a:r>
              <a:rPr lang="sk-SK" sz="2400" dirty="0" err="1" smtClean="0">
                <a:solidFill>
                  <a:schemeClr val="bg1"/>
                </a:solidFill>
              </a:rPr>
              <a:t>organization</a:t>
            </a:r>
            <a:r>
              <a:rPr lang="sk-SK" sz="2400" dirty="0" smtClean="0">
                <a:solidFill>
                  <a:schemeClr val="bg1"/>
                </a:solidFill>
              </a:rPr>
              <a:t> </a:t>
            </a:r>
            <a:r>
              <a:rPr lang="sk-SK" sz="2400" dirty="0" err="1" smtClean="0">
                <a:solidFill>
                  <a:schemeClr val="bg1"/>
                </a:solidFill>
              </a:rPr>
              <a:t>is</a:t>
            </a:r>
            <a:r>
              <a:rPr lang="sk-SK" sz="2400" dirty="0" smtClean="0">
                <a:solidFill>
                  <a:schemeClr val="bg1"/>
                </a:solidFill>
              </a:rPr>
              <a:t> </a:t>
            </a:r>
            <a:r>
              <a:rPr lang="sk-SK" sz="2400" dirty="0" err="1" smtClean="0">
                <a:solidFill>
                  <a:schemeClr val="bg1"/>
                </a:solidFill>
              </a:rPr>
              <a:t>concerned</a:t>
            </a:r>
            <a:r>
              <a:rPr lang="sk-SK" sz="2400" dirty="0" smtClean="0">
                <a:solidFill>
                  <a:schemeClr val="bg1"/>
                </a:solidFill>
              </a:rPr>
              <a:t> </a:t>
            </a:r>
            <a:r>
              <a:rPr lang="sk-SK" sz="2400" dirty="0" err="1" smtClean="0">
                <a:solidFill>
                  <a:schemeClr val="bg1"/>
                </a:solidFill>
              </a:rPr>
              <a:t>only</a:t>
            </a:r>
            <a:r>
              <a:rPr lang="sk-SK" sz="2400" dirty="0" smtClean="0">
                <a:solidFill>
                  <a:schemeClr val="bg1"/>
                </a:solidFill>
              </a:rPr>
              <a:t> </a:t>
            </a:r>
            <a:r>
              <a:rPr lang="sk-SK" sz="2400" dirty="0" err="1" smtClean="0">
                <a:solidFill>
                  <a:schemeClr val="bg1"/>
                </a:solidFill>
              </a:rPr>
              <a:t>with</a:t>
            </a:r>
            <a:r>
              <a:rPr lang="sk-SK" sz="2400" dirty="0" smtClean="0">
                <a:solidFill>
                  <a:schemeClr val="bg1"/>
                </a:solidFill>
              </a:rPr>
              <a:t> 	</a:t>
            </a:r>
            <a:r>
              <a:rPr lang="sk-SK" sz="2400" dirty="0" err="1" smtClean="0">
                <a:solidFill>
                  <a:schemeClr val="bg1"/>
                </a:solidFill>
              </a:rPr>
              <a:t>athletes</a:t>
            </a:r>
            <a:r>
              <a:rPr lang="sk-SK" sz="2400" dirty="0" smtClean="0">
                <a:solidFill>
                  <a:schemeClr val="bg1"/>
                </a:solidFill>
              </a:rPr>
              <a:t>´ 	</a:t>
            </a:r>
            <a:r>
              <a:rPr lang="sk-SK" sz="2400" dirty="0" err="1" smtClean="0">
                <a:solidFill>
                  <a:schemeClr val="bg1"/>
                </a:solidFill>
              </a:rPr>
              <a:t>physical</a:t>
            </a:r>
            <a:r>
              <a:rPr lang="sk-SK" sz="2400" dirty="0" smtClean="0">
                <a:solidFill>
                  <a:schemeClr val="bg1"/>
                </a:solidFill>
              </a:rPr>
              <a:t> </a:t>
            </a:r>
            <a:r>
              <a:rPr lang="sk-SK" sz="2400" dirty="0" err="1" smtClean="0">
                <a:solidFill>
                  <a:schemeClr val="bg1"/>
                </a:solidFill>
              </a:rPr>
              <a:t>development</a:t>
            </a:r>
            <a:endParaRPr lang="sk-SK" sz="2400" dirty="0" smtClean="0">
              <a:solidFill>
                <a:schemeClr val="bg1"/>
              </a:solidFill>
            </a:endParaRPr>
          </a:p>
          <a:p>
            <a:pPr marL="0" indent="0">
              <a:buNone/>
            </a:pPr>
            <a:r>
              <a:rPr lang="sk-SK" sz="2400" dirty="0" smtClean="0">
                <a:solidFill>
                  <a:schemeClr val="bg1"/>
                </a:solidFill>
              </a:rPr>
              <a:t>15. 82% </a:t>
            </a:r>
            <a:r>
              <a:rPr lang="sk-SK" sz="2400" dirty="0" err="1" smtClean="0">
                <a:solidFill>
                  <a:schemeClr val="bg1"/>
                </a:solidFill>
              </a:rPr>
              <a:t>of</a:t>
            </a:r>
            <a:r>
              <a:rPr lang="sk-SK" sz="2400" dirty="0" smtClean="0">
                <a:solidFill>
                  <a:schemeClr val="bg1"/>
                </a:solidFill>
              </a:rPr>
              <a:t> </a:t>
            </a:r>
            <a:r>
              <a:rPr lang="sk-SK" sz="2400" dirty="0" err="1" smtClean="0">
                <a:solidFill>
                  <a:schemeClr val="bg1"/>
                </a:solidFill>
              </a:rPr>
              <a:t>athletes</a:t>
            </a:r>
            <a:r>
              <a:rPr lang="sk-SK" sz="2400" dirty="0" smtClean="0">
                <a:solidFill>
                  <a:schemeClr val="bg1"/>
                </a:solidFill>
              </a:rPr>
              <a:t> </a:t>
            </a:r>
            <a:r>
              <a:rPr lang="sk-SK" sz="2400" dirty="0" err="1" smtClean="0">
                <a:solidFill>
                  <a:schemeClr val="bg1"/>
                </a:solidFill>
              </a:rPr>
              <a:t>think</a:t>
            </a:r>
            <a:r>
              <a:rPr lang="sk-SK" sz="2400" dirty="0" smtClean="0">
                <a:solidFill>
                  <a:schemeClr val="bg1"/>
                </a:solidFill>
              </a:rPr>
              <a:t> </a:t>
            </a:r>
            <a:r>
              <a:rPr lang="sk-SK" sz="2400" dirty="0" err="1" smtClean="0">
                <a:solidFill>
                  <a:schemeClr val="bg1"/>
                </a:solidFill>
              </a:rPr>
              <a:t>that</a:t>
            </a:r>
            <a:r>
              <a:rPr lang="sk-SK" sz="2400" dirty="0" smtClean="0">
                <a:solidFill>
                  <a:schemeClr val="bg1"/>
                </a:solidFill>
              </a:rPr>
              <a:t> </a:t>
            </a:r>
            <a:r>
              <a:rPr lang="sk-SK" sz="2400" dirty="0" err="1" smtClean="0">
                <a:solidFill>
                  <a:schemeClr val="bg1"/>
                </a:solidFill>
              </a:rPr>
              <a:t>there</a:t>
            </a:r>
            <a:r>
              <a:rPr lang="sk-SK" sz="2400" dirty="0" smtClean="0">
                <a:solidFill>
                  <a:schemeClr val="bg1"/>
                </a:solidFill>
              </a:rPr>
              <a:t> </a:t>
            </a:r>
            <a:r>
              <a:rPr lang="sk-SK" sz="2400" dirty="0" err="1" smtClean="0">
                <a:solidFill>
                  <a:schemeClr val="bg1"/>
                </a:solidFill>
              </a:rPr>
              <a:t>should</a:t>
            </a:r>
            <a:r>
              <a:rPr lang="sk-SK" sz="2400" dirty="0" smtClean="0">
                <a:solidFill>
                  <a:schemeClr val="bg1"/>
                </a:solidFill>
              </a:rPr>
              <a:t> </a:t>
            </a:r>
            <a:r>
              <a:rPr lang="sk-SK" sz="2400" dirty="0" err="1" smtClean="0">
                <a:solidFill>
                  <a:schemeClr val="bg1"/>
                </a:solidFill>
              </a:rPr>
              <a:t>be</a:t>
            </a:r>
            <a:r>
              <a:rPr lang="sk-SK" sz="2400" dirty="0" smtClean="0">
                <a:solidFill>
                  <a:schemeClr val="bg1"/>
                </a:solidFill>
              </a:rPr>
              <a:t> a </a:t>
            </a:r>
            <a:r>
              <a:rPr lang="sk-SK" sz="2400" dirty="0" err="1" smtClean="0">
                <a:solidFill>
                  <a:schemeClr val="bg1"/>
                </a:solidFill>
              </a:rPr>
              <a:t>better</a:t>
            </a:r>
            <a:r>
              <a:rPr lang="sk-SK" sz="2400" dirty="0" smtClean="0">
                <a:solidFill>
                  <a:schemeClr val="bg1"/>
                </a:solidFill>
              </a:rPr>
              <a:t> 	</a:t>
            </a:r>
            <a:r>
              <a:rPr lang="sk-SK" sz="2400" dirty="0" err="1" smtClean="0">
                <a:solidFill>
                  <a:schemeClr val="bg1"/>
                </a:solidFill>
              </a:rPr>
              <a:t>communication</a:t>
            </a:r>
            <a:r>
              <a:rPr lang="sk-SK" sz="2400" dirty="0" smtClean="0">
                <a:solidFill>
                  <a:schemeClr val="bg1"/>
                </a:solidFill>
              </a:rPr>
              <a:t> </a:t>
            </a:r>
            <a:r>
              <a:rPr lang="sk-SK" sz="2400" dirty="0" err="1" smtClean="0">
                <a:solidFill>
                  <a:schemeClr val="bg1"/>
                </a:solidFill>
              </a:rPr>
              <a:t>between</a:t>
            </a:r>
            <a:r>
              <a:rPr lang="sk-SK" sz="2400" dirty="0" smtClean="0">
                <a:solidFill>
                  <a:schemeClr val="bg1"/>
                </a:solidFill>
              </a:rPr>
              <a:t> </a:t>
            </a:r>
            <a:r>
              <a:rPr lang="sk-SK" sz="2400" dirty="0" err="1" smtClean="0">
                <a:solidFill>
                  <a:schemeClr val="bg1"/>
                </a:solidFill>
              </a:rPr>
              <a:t>them</a:t>
            </a:r>
            <a:r>
              <a:rPr lang="sk-SK" sz="2400" dirty="0" smtClean="0">
                <a:solidFill>
                  <a:schemeClr val="bg1"/>
                </a:solidFill>
              </a:rPr>
              <a:t> and </a:t>
            </a:r>
            <a:r>
              <a:rPr lang="sk-SK" sz="2400" dirty="0" err="1" smtClean="0">
                <a:solidFill>
                  <a:schemeClr val="bg1"/>
                </a:solidFill>
              </a:rPr>
              <a:t>the</a:t>
            </a:r>
            <a:r>
              <a:rPr lang="sk-SK" sz="2400" dirty="0" smtClean="0">
                <a:solidFill>
                  <a:schemeClr val="bg1"/>
                </a:solidFill>
              </a:rPr>
              <a:t> coach, </a:t>
            </a:r>
            <a:r>
              <a:rPr lang="sk-SK" sz="2400" dirty="0" err="1" smtClean="0">
                <a:solidFill>
                  <a:schemeClr val="bg1"/>
                </a:solidFill>
              </a:rPr>
              <a:t>family</a:t>
            </a:r>
            <a:r>
              <a:rPr lang="sk-SK" sz="2400" dirty="0" smtClean="0">
                <a:solidFill>
                  <a:schemeClr val="bg1"/>
                </a:solidFill>
              </a:rPr>
              <a:t>, 	partner and </a:t>
            </a:r>
            <a:r>
              <a:rPr lang="sk-SK" sz="2400" dirty="0" err="1" smtClean="0">
                <a:solidFill>
                  <a:schemeClr val="bg1"/>
                </a:solidFill>
              </a:rPr>
              <a:t>other</a:t>
            </a:r>
            <a:r>
              <a:rPr lang="sk-SK" sz="2400" dirty="0" smtClean="0">
                <a:solidFill>
                  <a:schemeClr val="bg1"/>
                </a:solidFill>
              </a:rPr>
              <a:t> </a:t>
            </a:r>
            <a:r>
              <a:rPr lang="sk-SK" sz="2400" dirty="0" err="1" smtClean="0">
                <a:solidFill>
                  <a:schemeClr val="bg1"/>
                </a:solidFill>
              </a:rPr>
              <a:t>involved</a:t>
            </a:r>
            <a:r>
              <a:rPr lang="sk-SK" sz="2400" dirty="0" smtClean="0">
                <a:solidFill>
                  <a:schemeClr val="bg1"/>
                </a:solidFill>
              </a:rPr>
              <a:t> </a:t>
            </a:r>
            <a:r>
              <a:rPr lang="sk-SK" sz="2400" dirty="0" err="1" smtClean="0">
                <a:solidFill>
                  <a:schemeClr val="bg1"/>
                </a:solidFill>
              </a:rPr>
              <a:t>persons</a:t>
            </a:r>
            <a:r>
              <a:rPr lang="sk-SK" sz="2400" dirty="0" smtClean="0">
                <a:solidFill>
                  <a:schemeClr val="bg1"/>
                </a:solidFill>
              </a:rPr>
              <a:t>.</a:t>
            </a:r>
            <a:endParaRPr lang="sk-SK" sz="2400" dirty="0" smtClean="0">
              <a:solidFill>
                <a:schemeClr val="bg1"/>
              </a:solidFill>
            </a:endParaRPr>
          </a:p>
          <a:p>
            <a:pPr marL="0" indent="0">
              <a:buNone/>
            </a:pPr>
            <a:r>
              <a:rPr lang="sk-SK" sz="2400" dirty="0" smtClean="0">
                <a:solidFill>
                  <a:schemeClr val="bg1"/>
                </a:solidFill>
              </a:rPr>
              <a:t>16. More </a:t>
            </a:r>
            <a:r>
              <a:rPr lang="sk-SK" sz="2400" dirty="0" err="1" smtClean="0">
                <a:solidFill>
                  <a:schemeClr val="bg1"/>
                </a:solidFill>
              </a:rPr>
              <a:t>than</a:t>
            </a:r>
            <a:r>
              <a:rPr lang="sk-SK" sz="2400" dirty="0" smtClean="0">
                <a:solidFill>
                  <a:schemeClr val="bg1"/>
                </a:solidFill>
              </a:rPr>
              <a:t> 70% </a:t>
            </a:r>
            <a:r>
              <a:rPr lang="sk-SK" sz="2400" dirty="0" err="1" smtClean="0">
                <a:solidFill>
                  <a:schemeClr val="bg1"/>
                </a:solidFill>
              </a:rPr>
              <a:t>think</a:t>
            </a:r>
            <a:r>
              <a:rPr lang="sk-SK" sz="2400" dirty="0" smtClean="0">
                <a:solidFill>
                  <a:schemeClr val="bg1"/>
                </a:solidFill>
              </a:rPr>
              <a:t> </a:t>
            </a:r>
            <a:r>
              <a:rPr lang="sk-SK" sz="2400" dirty="0" err="1" smtClean="0">
                <a:solidFill>
                  <a:schemeClr val="bg1"/>
                </a:solidFill>
              </a:rPr>
              <a:t>there</a:t>
            </a:r>
            <a:r>
              <a:rPr lang="sk-SK" sz="2400" dirty="0" smtClean="0">
                <a:solidFill>
                  <a:schemeClr val="bg1"/>
                </a:solidFill>
              </a:rPr>
              <a:t> </a:t>
            </a:r>
            <a:r>
              <a:rPr lang="sk-SK" sz="2400" dirty="0" err="1" smtClean="0">
                <a:solidFill>
                  <a:schemeClr val="bg1"/>
                </a:solidFill>
              </a:rPr>
              <a:t>should</a:t>
            </a:r>
            <a:r>
              <a:rPr lang="sk-SK" sz="2400" dirty="0" smtClean="0">
                <a:solidFill>
                  <a:schemeClr val="bg1"/>
                </a:solidFill>
              </a:rPr>
              <a:t> </a:t>
            </a:r>
            <a:r>
              <a:rPr lang="sk-SK" sz="2400" dirty="0" err="1" smtClean="0">
                <a:solidFill>
                  <a:schemeClr val="bg1"/>
                </a:solidFill>
              </a:rPr>
              <a:t>be</a:t>
            </a:r>
            <a:r>
              <a:rPr lang="sk-SK" sz="2400" dirty="0" smtClean="0">
                <a:solidFill>
                  <a:schemeClr val="bg1"/>
                </a:solidFill>
              </a:rPr>
              <a:t> a </a:t>
            </a:r>
            <a:r>
              <a:rPr lang="sk-SK" sz="2400" dirty="0" err="1" smtClean="0">
                <a:solidFill>
                  <a:schemeClr val="bg1"/>
                </a:solidFill>
              </a:rPr>
              <a:t>designated</a:t>
            </a:r>
            <a:r>
              <a:rPr lang="sk-SK" sz="2400" dirty="0" smtClean="0">
                <a:solidFill>
                  <a:schemeClr val="bg1"/>
                </a:solidFill>
              </a:rPr>
              <a:t> 	mentor in </a:t>
            </a:r>
            <a:r>
              <a:rPr lang="sk-SK" sz="2400" dirty="0" err="1" smtClean="0">
                <a:solidFill>
                  <a:schemeClr val="bg1"/>
                </a:solidFill>
              </a:rPr>
              <a:t>the</a:t>
            </a:r>
            <a:r>
              <a:rPr lang="sk-SK" sz="2400" dirty="0" smtClean="0">
                <a:solidFill>
                  <a:schemeClr val="bg1"/>
                </a:solidFill>
              </a:rPr>
              <a:t> </a:t>
            </a:r>
            <a:r>
              <a:rPr lang="sk-SK" sz="2400" dirty="0" err="1" smtClean="0">
                <a:solidFill>
                  <a:schemeClr val="bg1"/>
                </a:solidFill>
              </a:rPr>
              <a:t>process</a:t>
            </a:r>
            <a:r>
              <a:rPr lang="sk-SK" sz="2400" dirty="0" smtClean="0">
                <a:solidFill>
                  <a:schemeClr val="bg1"/>
                </a:solidFill>
              </a:rPr>
              <a:t> </a:t>
            </a:r>
            <a:r>
              <a:rPr lang="sk-SK" sz="2400" dirty="0" err="1" smtClean="0">
                <a:solidFill>
                  <a:schemeClr val="bg1"/>
                </a:solidFill>
              </a:rPr>
              <a:t>of</a:t>
            </a:r>
            <a:r>
              <a:rPr lang="sk-SK" sz="2400" dirty="0" smtClean="0">
                <a:solidFill>
                  <a:schemeClr val="bg1"/>
                </a:solidFill>
              </a:rPr>
              <a:t> </a:t>
            </a:r>
            <a:r>
              <a:rPr lang="sk-SK" sz="2400" dirty="0" err="1" smtClean="0">
                <a:solidFill>
                  <a:schemeClr val="bg1"/>
                </a:solidFill>
              </a:rPr>
              <a:t>developing</a:t>
            </a:r>
            <a:r>
              <a:rPr lang="sk-SK" sz="2400" dirty="0" smtClean="0">
                <a:solidFill>
                  <a:schemeClr val="bg1"/>
                </a:solidFill>
              </a:rPr>
              <a:t> a </a:t>
            </a:r>
            <a:r>
              <a:rPr lang="sk-SK" sz="2400" dirty="0" err="1" smtClean="0">
                <a:solidFill>
                  <a:schemeClr val="bg1"/>
                </a:solidFill>
              </a:rPr>
              <a:t>dual</a:t>
            </a:r>
            <a:r>
              <a:rPr lang="sk-SK" sz="2400" dirty="0" smtClean="0">
                <a:solidFill>
                  <a:schemeClr val="bg1"/>
                </a:solidFill>
              </a:rPr>
              <a:t> </a:t>
            </a:r>
            <a:r>
              <a:rPr lang="sk-SK" sz="2400" dirty="0" err="1" smtClean="0">
                <a:solidFill>
                  <a:schemeClr val="bg1"/>
                </a:solidFill>
              </a:rPr>
              <a:t>career</a:t>
            </a:r>
            <a:r>
              <a:rPr lang="sk-SK" sz="2400" dirty="0" smtClean="0">
                <a:solidFill>
                  <a:schemeClr val="bg1"/>
                </a:solidFill>
              </a:rPr>
              <a:t>.</a:t>
            </a:r>
            <a:endParaRPr lang="sk-SK" sz="2400" dirty="0" smtClean="0">
              <a:solidFill>
                <a:schemeClr val="bg1"/>
              </a:solidFill>
            </a:endParaRPr>
          </a:p>
          <a:p>
            <a:pPr marL="0" indent="0">
              <a:buNone/>
            </a:pPr>
            <a:r>
              <a:rPr lang="sk-SK" sz="2400" dirty="0" smtClean="0">
                <a:solidFill>
                  <a:schemeClr val="bg1"/>
                </a:solidFill>
              </a:rPr>
              <a:t>17. 91% </a:t>
            </a:r>
            <a:r>
              <a:rPr lang="sk-SK" sz="2400" dirty="0" err="1" smtClean="0">
                <a:solidFill>
                  <a:schemeClr val="bg1"/>
                </a:solidFill>
              </a:rPr>
              <a:t>of</a:t>
            </a:r>
            <a:r>
              <a:rPr lang="sk-SK" sz="2400" dirty="0" smtClean="0">
                <a:solidFill>
                  <a:schemeClr val="bg1"/>
                </a:solidFill>
              </a:rPr>
              <a:t> </a:t>
            </a:r>
            <a:r>
              <a:rPr lang="sk-SK" sz="2400" dirty="0" err="1" smtClean="0">
                <a:solidFill>
                  <a:schemeClr val="bg1"/>
                </a:solidFill>
              </a:rPr>
              <a:t>athletes</a:t>
            </a:r>
            <a:r>
              <a:rPr lang="sk-SK" sz="2400" dirty="0" smtClean="0">
                <a:solidFill>
                  <a:schemeClr val="bg1"/>
                </a:solidFill>
              </a:rPr>
              <a:t> do </a:t>
            </a:r>
            <a:r>
              <a:rPr lang="sk-SK" sz="2400" dirty="0" err="1" smtClean="0">
                <a:solidFill>
                  <a:schemeClr val="bg1"/>
                </a:solidFill>
              </a:rPr>
              <a:t>not</a:t>
            </a:r>
            <a:r>
              <a:rPr lang="sk-SK" sz="2400" dirty="0" smtClean="0">
                <a:solidFill>
                  <a:schemeClr val="bg1"/>
                </a:solidFill>
              </a:rPr>
              <a:t> </a:t>
            </a:r>
            <a:r>
              <a:rPr lang="sk-SK" sz="2400" dirty="0" err="1" smtClean="0">
                <a:solidFill>
                  <a:schemeClr val="bg1"/>
                </a:solidFill>
              </a:rPr>
              <a:t>know</a:t>
            </a:r>
            <a:r>
              <a:rPr lang="sk-SK" sz="2400" dirty="0" smtClean="0">
                <a:solidFill>
                  <a:schemeClr val="bg1"/>
                </a:solidFill>
              </a:rPr>
              <a:t> </a:t>
            </a:r>
            <a:r>
              <a:rPr lang="sk-SK" sz="2400" dirty="0" err="1" smtClean="0">
                <a:solidFill>
                  <a:schemeClr val="bg1"/>
                </a:solidFill>
              </a:rPr>
              <a:t>any</a:t>
            </a:r>
            <a:r>
              <a:rPr lang="sk-SK" sz="2400" dirty="0" smtClean="0">
                <a:solidFill>
                  <a:schemeClr val="bg1"/>
                </a:solidFill>
              </a:rPr>
              <a:t> DC </a:t>
            </a:r>
            <a:r>
              <a:rPr lang="sk-SK" sz="2400" dirty="0" err="1" smtClean="0">
                <a:solidFill>
                  <a:schemeClr val="bg1"/>
                </a:solidFill>
              </a:rPr>
              <a:t>project</a:t>
            </a:r>
            <a:r>
              <a:rPr lang="sk-SK" sz="2400" dirty="0" smtClean="0">
                <a:solidFill>
                  <a:schemeClr val="bg1"/>
                </a:solidFill>
              </a:rPr>
              <a:t> !!!!! </a:t>
            </a:r>
            <a:endParaRPr lang="sk-SK" sz="2400" dirty="0" smtClean="0">
              <a:solidFill>
                <a:schemeClr val="bg1"/>
              </a:solidFill>
            </a:endParaRPr>
          </a:p>
          <a:p>
            <a:pPr marL="0" indent="0">
              <a:buNone/>
            </a:pPr>
            <a:r>
              <a:rPr lang="sk-SK" sz="2400" dirty="0" smtClean="0">
                <a:solidFill>
                  <a:schemeClr val="bg1"/>
                </a:solidFill>
              </a:rPr>
              <a:t>18. 82% </a:t>
            </a:r>
            <a:r>
              <a:rPr lang="sk-SK" sz="2400" dirty="0" err="1" smtClean="0">
                <a:solidFill>
                  <a:schemeClr val="bg1"/>
                </a:solidFill>
              </a:rPr>
              <a:t>think</a:t>
            </a:r>
            <a:r>
              <a:rPr lang="sk-SK" sz="2400" dirty="0" smtClean="0">
                <a:solidFill>
                  <a:schemeClr val="bg1"/>
                </a:solidFill>
              </a:rPr>
              <a:t> </a:t>
            </a:r>
            <a:r>
              <a:rPr lang="sk-SK" sz="2400" dirty="0" err="1" smtClean="0">
                <a:solidFill>
                  <a:schemeClr val="bg1"/>
                </a:solidFill>
              </a:rPr>
              <a:t>that</a:t>
            </a:r>
            <a:r>
              <a:rPr lang="sk-SK" sz="2400" dirty="0" smtClean="0">
                <a:solidFill>
                  <a:schemeClr val="bg1"/>
                </a:solidFill>
              </a:rPr>
              <a:t> </a:t>
            </a:r>
            <a:r>
              <a:rPr lang="sk-SK" sz="2400" dirty="0" err="1" smtClean="0">
                <a:solidFill>
                  <a:schemeClr val="bg1"/>
                </a:solidFill>
              </a:rPr>
              <a:t>such</a:t>
            </a:r>
            <a:r>
              <a:rPr lang="sk-SK" sz="2400" dirty="0" smtClean="0">
                <a:solidFill>
                  <a:schemeClr val="bg1"/>
                </a:solidFill>
              </a:rPr>
              <a:t> a </a:t>
            </a:r>
            <a:r>
              <a:rPr lang="sk-SK" sz="2400" dirty="0" err="1" smtClean="0">
                <a:solidFill>
                  <a:schemeClr val="bg1"/>
                </a:solidFill>
              </a:rPr>
              <a:t>programme</a:t>
            </a:r>
            <a:r>
              <a:rPr lang="sk-SK" sz="2400" dirty="0" smtClean="0">
                <a:solidFill>
                  <a:schemeClr val="bg1"/>
                </a:solidFill>
              </a:rPr>
              <a:t> </a:t>
            </a:r>
            <a:r>
              <a:rPr lang="sk-SK" sz="2400" dirty="0" err="1" smtClean="0">
                <a:solidFill>
                  <a:schemeClr val="bg1"/>
                </a:solidFill>
              </a:rPr>
              <a:t>would</a:t>
            </a:r>
            <a:r>
              <a:rPr lang="sk-SK" sz="2400" dirty="0" smtClean="0">
                <a:solidFill>
                  <a:schemeClr val="bg1"/>
                </a:solidFill>
              </a:rPr>
              <a:t> </a:t>
            </a:r>
            <a:r>
              <a:rPr lang="sk-SK" sz="2400" dirty="0" err="1" smtClean="0">
                <a:solidFill>
                  <a:schemeClr val="bg1"/>
                </a:solidFill>
              </a:rPr>
              <a:t>be</a:t>
            </a:r>
            <a:r>
              <a:rPr lang="sk-SK" sz="2400" dirty="0" smtClean="0">
                <a:solidFill>
                  <a:schemeClr val="bg1"/>
                </a:solidFill>
              </a:rPr>
              <a:t> </a:t>
            </a:r>
            <a:r>
              <a:rPr lang="sk-SK" sz="2400" dirty="0" err="1" smtClean="0">
                <a:solidFill>
                  <a:schemeClr val="bg1"/>
                </a:solidFill>
              </a:rPr>
              <a:t>very</a:t>
            </a:r>
            <a:r>
              <a:rPr lang="sk-SK" sz="2400" dirty="0" smtClean="0">
                <a:solidFill>
                  <a:schemeClr val="bg1"/>
                </a:solidFill>
              </a:rPr>
              <a:t> 	</a:t>
            </a:r>
            <a:r>
              <a:rPr lang="sk-SK" sz="2400" dirty="0" err="1" smtClean="0">
                <a:solidFill>
                  <a:schemeClr val="bg1"/>
                </a:solidFill>
              </a:rPr>
              <a:t>helpful</a:t>
            </a:r>
            <a:r>
              <a:rPr lang="sk-SK" sz="2400" dirty="0" smtClean="0">
                <a:solidFill>
                  <a:schemeClr val="bg1"/>
                </a:solidFill>
              </a:rPr>
              <a:t>, </a:t>
            </a:r>
            <a:r>
              <a:rPr lang="sk-SK" sz="2400" dirty="0" err="1" smtClean="0">
                <a:solidFill>
                  <a:schemeClr val="bg1"/>
                </a:solidFill>
              </a:rPr>
              <a:t>especially</a:t>
            </a:r>
            <a:r>
              <a:rPr lang="sk-SK" sz="2400" dirty="0" smtClean="0">
                <a:solidFill>
                  <a:schemeClr val="bg1"/>
                </a:solidFill>
              </a:rPr>
              <a:t> in </a:t>
            </a:r>
            <a:r>
              <a:rPr lang="sk-SK" sz="2400" dirty="0" err="1" smtClean="0">
                <a:solidFill>
                  <a:schemeClr val="bg1"/>
                </a:solidFill>
              </a:rPr>
              <a:t>professional</a:t>
            </a:r>
            <a:r>
              <a:rPr lang="sk-SK" sz="2400" dirty="0" smtClean="0">
                <a:solidFill>
                  <a:schemeClr val="bg1"/>
                </a:solidFill>
              </a:rPr>
              <a:t> </a:t>
            </a:r>
            <a:r>
              <a:rPr lang="sk-SK" sz="2400" dirty="0" err="1" smtClean="0">
                <a:solidFill>
                  <a:schemeClr val="bg1"/>
                </a:solidFill>
              </a:rPr>
              <a:t>orientation</a:t>
            </a:r>
            <a:r>
              <a:rPr lang="sk-SK" sz="2400" dirty="0" smtClean="0">
                <a:solidFill>
                  <a:schemeClr val="bg1"/>
                </a:solidFill>
              </a:rPr>
              <a:t>, 	</a:t>
            </a:r>
            <a:r>
              <a:rPr lang="sk-SK" sz="2400" dirty="0" err="1" smtClean="0">
                <a:solidFill>
                  <a:schemeClr val="bg1"/>
                </a:solidFill>
              </a:rPr>
              <a:t>planning</a:t>
            </a:r>
            <a:r>
              <a:rPr lang="sk-SK" sz="2400" dirty="0" smtClean="0">
                <a:solidFill>
                  <a:schemeClr val="bg1"/>
                </a:solidFill>
              </a:rPr>
              <a:t> and </a:t>
            </a:r>
            <a:r>
              <a:rPr lang="sk-SK" sz="2400" dirty="0" err="1" smtClean="0">
                <a:solidFill>
                  <a:schemeClr val="bg1"/>
                </a:solidFill>
              </a:rPr>
              <a:t>developing</a:t>
            </a:r>
            <a:r>
              <a:rPr lang="sk-SK" sz="2400" dirty="0" smtClean="0">
                <a:solidFill>
                  <a:schemeClr val="bg1"/>
                </a:solidFill>
              </a:rPr>
              <a:t> </a:t>
            </a:r>
            <a:r>
              <a:rPr lang="sk-SK" sz="2400" dirty="0" err="1" smtClean="0">
                <a:solidFill>
                  <a:schemeClr val="bg1"/>
                </a:solidFill>
              </a:rPr>
              <a:t>career</a:t>
            </a:r>
            <a:r>
              <a:rPr lang="sk-SK" sz="2400" dirty="0" smtClean="0">
                <a:solidFill>
                  <a:schemeClr val="bg1"/>
                </a:solidFill>
              </a:rPr>
              <a:t>.</a:t>
            </a:r>
            <a:endParaRPr lang="sk-SK" sz="2400" dirty="0" smtClean="0">
              <a:solidFill>
                <a:schemeClr val="bg1"/>
              </a:solidFill>
            </a:endParaRPr>
          </a:p>
        </p:txBody>
      </p:sp>
    </p:spTree>
    <p:extLst>
      <p:ext uri="{BB962C8B-B14F-4D97-AF65-F5344CB8AC3E}">
        <p14:creationId xmlns:p14="http://schemas.microsoft.com/office/powerpoint/2010/main" val="3929034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21196"/>
            <a:ext cx="8229600" cy="504056"/>
          </a:xfrm>
        </p:spPr>
        <p:txBody>
          <a:bodyPr>
            <a:noAutofit/>
          </a:bodyPr>
          <a:lstStyle/>
          <a:p>
            <a:r>
              <a:rPr lang="sk-SK" sz="3600" dirty="0">
                <a:solidFill>
                  <a:schemeClr val="bg1"/>
                </a:solidFill>
              </a:rPr>
              <a:t>CONCLUSIONS</a:t>
            </a:r>
            <a:endParaRPr lang="sk-SK" sz="3600" dirty="0"/>
          </a:p>
        </p:txBody>
      </p:sp>
      <p:sp>
        <p:nvSpPr>
          <p:cNvPr id="3" name="Zástupný symbol obsahu 2"/>
          <p:cNvSpPr>
            <a:spLocks noGrp="1"/>
          </p:cNvSpPr>
          <p:nvPr>
            <p:ph idx="1"/>
          </p:nvPr>
        </p:nvSpPr>
        <p:spPr>
          <a:xfrm>
            <a:off x="457200" y="985292"/>
            <a:ext cx="8229600" cy="4119845"/>
          </a:xfrm>
        </p:spPr>
        <p:txBody>
          <a:bodyPr>
            <a:normAutofit/>
          </a:bodyPr>
          <a:lstStyle/>
          <a:p>
            <a:pPr marL="0" indent="0">
              <a:buNone/>
            </a:pPr>
            <a:r>
              <a:rPr lang="sk-SK" sz="2400" dirty="0" smtClean="0">
                <a:solidFill>
                  <a:schemeClr val="bg1"/>
                </a:solidFill>
              </a:rPr>
              <a:t>19. </a:t>
            </a:r>
            <a:r>
              <a:rPr lang="sk-SK" sz="2400" dirty="0" err="1">
                <a:solidFill>
                  <a:schemeClr val="bg1"/>
                </a:solidFill>
              </a:rPr>
              <a:t>Athletes</a:t>
            </a:r>
            <a:r>
              <a:rPr lang="sk-SK" sz="2400" dirty="0">
                <a:solidFill>
                  <a:schemeClr val="bg1"/>
                </a:solidFill>
              </a:rPr>
              <a:t> </a:t>
            </a:r>
            <a:r>
              <a:rPr lang="sk-SK" sz="2400" dirty="0" err="1">
                <a:solidFill>
                  <a:schemeClr val="bg1"/>
                </a:solidFill>
              </a:rPr>
              <a:t>would</a:t>
            </a:r>
            <a:r>
              <a:rPr lang="sk-SK" sz="2400" dirty="0">
                <a:solidFill>
                  <a:schemeClr val="bg1"/>
                </a:solidFill>
              </a:rPr>
              <a:t> </a:t>
            </a:r>
            <a:r>
              <a:rPr lang="sk-SK" sz="2400" dirty="0" err="1" smtClean="0">
                <a:solidFill>
                  <a:schemeClr val="bg1"/>
                </a:solidFill>
              </a:rPr>
              <a:t>appreciate</a:t>
            </a:r>
            <a:r>
              <a:rPr lang="sk-SK" sz="2400" dirty="0" smtClean="0">
                <a:solidFill>
                  <a:schemeClr val="bg1"/>
                </a:solidFill>
              </a:rPr>
              <a:t> most:</a:t>
            </a:r>
          </a:p>
          <a:p>
            <a:pPr>
              <a:buFontTx/>
              <a:buChar char="-"/>
            </a:pPr>
            <a:r>
              <a:rPr lang="sk-SK" sz="2400" dirty="0" err="1" smtClean="0">
                <a:solidFill>
                  <a:schemeClr val="bg1"/>
                </a:solidFill>
              </a:rPr>
              <a:t>Assistance</a:t>
            </a:r>
            <a:r>
              <a:rPr lang="sk-SK" sz="2400" dirty="0" smtClean="0">
                <a:solidFill>
                  <a:schemeClr val="bg1"/>
                </a:solidFill>
              </a:rPr>
              <a:t> </a:t>
            </a:r>
            <a:r>
              <a:rPr lang="sk-SK" sz="2400" dirty="0" err="1" smtClean="0">
                <a:solidFill>
                  <a:schemeClr val="bg1"/>
                </a:solidFill>
              </a:rPr>
              <a:t>at</a:t>
            </a:r>
            <a:r>
              <a:rPr lang="sk-SK" sz="2400" dirty="0" smtClean="0">
                <a:solidFill>
                  <a:schemeClr val="bg1"/>
                </a:solidFill>
              </a:rPr>
              <a:t> </a:t>
            </a:r>
            <a:r>
              <a:rPr lang="sk-SK" sz="2400" dirty="0" err="1" smtClean="0">
                <a:solidFill>
                  <a:schemeClr val="bg1"/>
                </a:solidFill>
              </a:rPr>
              <a:t>Education</a:t>
            </a:r>
            <a:endParaRPr lang="sk-SK" sz="2400" dirty="0" smtClean="0">
              <a:solidFill>
                <a:schemeClr val="bg1"/>
              </a:solidFill>
            </a:endParaRPr>
          </a:p>
          <a:p>
            <a:pPr>
              <a:buFontTx/>
              <a:buChar char="-"/>
            </a:pPr>
            <a:r>
              <a:rPr lang="sk-SK" sz="2400" dirty="0" err="1" smtClean="0">
                <a:solidFill>
                  <a:schemeClr val="bg1"/>
                </a:solidFill>
              </a:rPr>
              <a:t>Consultancy</a:t>
            </a:r>
            <a:endParaRPr lang="sk-SK" sz="2400" dirty="0" smtClean="0">
              <a:solidFill>
                <a:schemeClr val="bg1"/>
              </a:solidFill>
            </a:endParaRPr>
          </a:p>
          <a:p>
            <a:pPr>
              <a:buFontTx/>
              <a:buChar char="-"/>
            </a:pPr>
            <a:r>
              <a:rPr lang="sk-SK" sz="2400" dirty="0" err="1" smtClean="0">
                <a:solidFill>
                  <a:schemeClr val="bg1"/>
                </a:solidFill>
              </a:rPr>
              <a:t>Internships</a:t>
            </a:r>
            <a:endParaRPr lang="sk-SK" sz="2400" dirty="0" smtClean="0">
              <a:solidFill>
                <a:schemeClr val="bg1"/>
              </a:solidFill>
            </a:endParaRPr>
          </a:p>
          <a:p>
            <a:pPr>
              <a:buFontTx/>
              <a:buChar char="-"/>
            </a:pPr>
            <a:r>
              <a:rPr lang="sk-SK" sz="2400" dirty="0" err="1" smtClean="0">
                <a:solidFill>
                  <a:schemeClr val="bg1"/>
                </a:solidFill>
              </a:rPr>
              <a:t>Flexible</a:t>
            </a:r>
            <a:r>
              <a:rPr lang="sk-SK" sz="2400" dirty="0" smtClean="0">
                <a:solidFill>
                  <a:schemeClr val="bg1"/>
                </a:solidFill>
              </a:rPr>
              <a:t> </a:t>
            </a:r>
            <a:r>
              <a:rPr lang="sk-SK" sz="2400" dirty="0" err="1" smtClean="0">
                <a:solidFill>
                  <a:schemeClr val="bg1"/>
                </a:solidFill>
              </a:rPr>
              <a:t>timetables</a:t>
            </a:r>
            <a:endParaRPr lang="sk-SK" sz="2400" dirty="0" smtClean="0">
              <a:solidFill>
                <a:schemeClr val="bg1"/>
              </a:solidFill>
            </a:endParaRPr>
          </a:p>
          <a:p>
            <a:pPr>
              <a:buFontTx/>
              <a:buChar char="-"/>
            </a:pPr>
            <a:r>
              <a:rPr lang="sk-SK" sz="2400" dirty="0" err="1" smtClean="0">
                <a:solidFill>
                  <a:schemeClr val="bg1"/>
                </a:solidFill>
              </a:rPr>
              <a:t>Effective</a:t>
            </a:r>
            <a:r>
              <a:rPr lang="sk-SK" sz="2400" dirty="0" smtClean="0">
                <a:solidFill>
                  <a:schemeClr val="bg1"/>
                </a:solidFill>
              </a:rPr>
              <a:t> </a:t>
            </a:r>
            <a:r>
              <a:rPr lang="sk-SK" sz="2400" dirty="0" err="1" smtClean="0">
                <a:solidFill>
                  <a:schemeClr val="bg1"/>
                </a:solidFill>
              </a:rPr>
              <a:t>social</a:t>
            </a:r>
            <a:r>
              <a:rPr lang="sk-SK" sz="2400" dirty="0" smtClean="0">
                <a:solidFill>
                  <a:schemeClr val="bg1"/>
                </a:solidFill>
              </a:rPr>
              <a:t> </a:t>
            </a:r>
            <a:r>
              <a:rPr lang="sk-SK" sz="2400" dirty="0" err="1" smtClean="0">
                <a:solidFill>
                  <a:schemeClr val="bg1"/>
                </a:solidFill>
              </a:rPr>
              <a:t>support</a:t>
            </a:r>
            <a:r>
              <a:rPr lang="sk-SK" sz="2400" dirty="0" smtClean="0">
                <a:solidFill>
                  <a:schemeClr val="bg1"/>
                </a:solidFill>
              </a:rPr>
              <a:t> </a:t>
            </a:r>
            <a:r>
              <a:rPr lang="sk-SK" sz="2400" dirty="0" err="1" smtClean="0">
                <a:solidFill>
                  <a:schemeClr val="bg1"/>
                </a:solidFill>
              </a:rPr>
              <a:t>from</a:t>
            </a:r>
            <a:r>
              <a:rPr lang="sk-SK" sz="2400" dirty="0" smtClean="0">
                <a:solidFill>
                  <a:schemeClr val="bg1"/>
                </a:solidFill>
              </a:rPr>
              <a:t> </a:t>
            </a:r>
            <a:r>
              <a:rPr lang="sk-SK" sz="2400" dirty="0" err="1" smtClean="0">
                <a:solidFill>
                  <a:schemeClr val="bg1"/>
                </a:solidFill>
              </a:rPr>
              <a:t>family</a:t>
            </a:r>
            <a:r>
              <a:rPr lang="sk-SK" sz="2400" dirty="0" smtClean="0">
                <a:solidFill>
                  <a:schemeClr val="bg1"/>
                </a:solidFill>
              </a:rPr>
              <a:t>, </a:t>
            </a:r>
            <a:r>
              <a:rPr lang="sk-SK" sz="2400" dirty="0" err="1" smtClean="0">
                <a:solidFill>
                  <a:schemeClr val="bg1"/>
                </a:solidFill>
              </a:rPr>
              <a:t>coaches</a:t>
            </a:r>
            <a:r>
              <a:rPr lang="sk-SK" sz="2400" dirty="0" smtClean="0">
                <a:solidFill>
                  <a:schemeClr val="bg1"/>
                </a:solidFill>
              </a:rPr>
              <a:t>, </a:t>
            </a:r>
            <a:r>
              <a:rPr lang="sk-SK" sz="2400" dirty="0" err="1" smtClean="0">
                <a:solidFill>
                  <a:schemeClr val="bg1"/>
                </a:solidFill>
              </a:rPr>
              <a:t>peers</a:t>
            </a:r>
            <a:r>
              <a:rPr lang="sk-SK" sz="2400" dirty="0" smtClean="0">
                <a:solidFill>
                  <a:schemeClr val="bg1"/>
                </a:solidFill>
              </a:rPr>
              <a:t>, </a:t>
            </a:r>
            <a:r>
              <a:rPr lang="sk-SK" sz="2400" dirty="0" err="1" smtClean="0">
                <a:solidFill>
                  <a:schemeClr val="bg1"/>
                </a:solidFill>
              </a:rPr>
              <a:t>associations</a:t>
            </a:r>
            <a:r>
              <a:rPr lang="sk-SK" sz="2400" dirty="0" smtClean="0">
                <a:solidFill>
                  <a:schemeClr val="bg1"/>
                </a:solidFill>
              </a:rPr>
              <a:t> and </a:t>
            </a:r>
            <a:r>
              <a:rPr lang="sk-SK" sz="2400" dirty="0" err="1" smtClean="0">
                <a:solidFill>
                  <a:schemeClr val="bg1"/>
                </a:solidFill>
              </a:rPr>
              <a:t>organizations</a:t>
            </a:r>
            <a:r>
              <a:rPr lang="sk-SK" sz="2400" smtClean="0">
                <a:solidFill>
                  <a:schemeClr val="bg1"/>
                </a:solidFill>
              </a:rPr>
              <a:t>.</a:t>
            </a:r>
            <a:endParaRPr lang="sk-SK" sz="2400" dirty="0">
              <a:solidFill>
                <a:schemeClr val="bg1"/>
              </a:solidFill>
            </a:endParaRPr>
          </a:p>
          <a:p>
            <a:pPr marL="0" indent="0">
              <a:buNone/>
            </a:pPr>
            <a:endParaRPr lang="sk-SK" dirty="0">
              <a:solidFill>
                <a:schemeClr val="bg1"/>
              </a:solidFill>
            </a:endParaRPr>
          </a:p>
        </p:txBody>
      </p:sp>
    </p:spTree>
    <p:extLst>
      <p:ext uri="{BB962C8B-B14F-4D97-AF65-F5344CB8AC3E}">
        <p14:creationId xmlns:p14="http://schemas.microsoft.com/office/powerpoint/2010/main" val="133479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lvl="0"/>
            <a:r>
              <a:rPr lang="en-US" sz="3600" dirty="0" smtClean="0">
                <a:solidFill>
                  <a:schemeClr val="bg1"/>
                </a:solidFill>
              </a:rPr>
              <a:t>G</a:t>
            </a:r>
            <a:r>
              <a:rPr lang="sk-SK" sz="3600" dirty="0" smtClean="0">
                <a:solidFill>
                  <a:schemeClr val="bg1"/>
                </a:solidFill>
              </a:rPr>
              <a:t>ENDER</a:t>
            </a:r>
            <a:r>
              <a:rPr lang="sk-SK" sz="3600" dirty="0">
                <a:solidFill>
                  <a:schemeClr val="bg1"/>
                </a:solidFill>
              </a:rPr>
              <a:t/>
            </a:r>
            <a:br>
              <a:rPr lang="sk-SK" sz="3600" dirty="0">
                <a:solidFill>
                  <a:schemeClr val="bg1"/>
                </a:solidFill>
              </a:rPr>
            </a:br>
            <a:endParaRPr lang="sk-SK" sz="3600" dirty="0">
              <a:solidFill>
                <a:schemeClr val="bg1"/>
              </a:solidFill>
            </a:endParaRPr>
          </a:p>
        </p:txBody>
      </p:sp>
      <p:pic>
        <p:nvPicPr>
          <p:cNvPr id="4" name="Zástupný symbol obsahu 3"/>
          <p:cNvPicPr>
            <a:picLocks noGrp="1"/>
          </p:cNvPicPr>
          <p:nvPr>
            <p:ph idx="1"/>
          </p:nvPr>
        </p:nvPicPr>
        <p:blipFill rotWithShape="1">
          <a:blip r:embed="rId2"/>
          <a:srcRect l="13271" t="21608" r="63091" b="56275"/>
          <a:stretch/>
        </p:blipFill>
        <p:spPr bwMode="auto">
          <a:xfrm>
            <a:off x="2339752" y="1057300"/>
            <a:ext cx="4393503" cy="2246044"/>
          </a:xfrm>
          <a:prstGeom prst="rect">
            <a:avLst/>
          </a:prstGeom>
          <a:ln>
            <a:noFill/>
          </a:ln>
          <a:extLst>
            <a:ext uri="{53640926-AAD7-44D8-BBD7-CCE9431645EC}">
              <a14:shadowObscured xmlns:a14="http://schemas.microsoft.com/office/drawing/2010/main"/>
            </a:ext>
          </a:extLst>
        </p:spPr>
      </p:pic>
      <p:sp>
        <p:nvSpPr>
          <p:cNvPr id="3" name="Obdĺžnik 2"/>
          <p:cNvSpPr/>
          <p:nvPr/>
        </p:nvSpPr>
        <p:spPr>
          <a:xfrm>
            <a:off x="5148064" y="1898214"/>
            <a:ext cx="1656184" cy="646331"/>
          </a:xfrm>
          <a:prstGeom prst="rect">
            <a:avLst/>
          </a:prstGeom>
        </p:spPr>
        <p:txBody>
          <a:bodyPr wrap="square">
            <a:spAutoFit/>
          </a:bodyPr>
          <a:lstStyle/>
          <a:p>
            <a:r>
              <a:rPr lang="sk-SK" b="1" dirty="0" smtClean="0"/>
              <a:t>Male - 58%</a:t>
            </a:r>
            <a:endParaRPr lang="sk-SK" dirty="0"/>
          </a:p>
          <a:p>
            <a:r>
              <a:rPr lang="sk-SK" b="1" dirty="0" err="1" smtClean="0"/>
              <a:t>Female</a:t>
            </a:r>
            <a:r>
              <a:rPr lang="sk-SK" b="1" dirty="0" smtClean="0"/>
              <a:t> - 42%</a:t>
            </a:r>
            <a:endParaRPr lang="sk-SK" dirty="0"/>
          </a:p>
        </p:txBody>
      </p:sp>
    </p:spTree>
    <p:extLst>
      <p:ext uri="{BB962C8B-B14F-4D97-AF65-F5344CB8AC3E}">
        <p14:creationId xmlns:p14="http://schemas.microsoft.com/office/powerpoint/2010/main" val="2676489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7260"/>
            <a:ext cx="8229600" cy="952500"/>
          </a:xfrm>
        </p:spPr>
        <p:txBody>
          <a:bodyPr>
            <a:normAutofit fontScale="90000"/>
          </a:bodyPr>
          <a:lstStyle/>
          <a:p>
            <a:r>
              <a:rPr lang="en-US" sz="3100" dirty="0" smtClean="0">
                <a:solidFill>
                  <a:schemeClr val="bg1"/>
                </a:solidFill>
              </a:rPr>
              <a:t>T</a:t>
            </a:r>
            <a:r>
              <a:rPr lang="sk-SK" sz="3100" dirty="0" smtClean="0">
                <a:solidFill>
                  <a:schemeClr val="bg1"/>
                </a:solidFill>
              </a:rPr>
              <a:t>O WHAT EXTENT</a:t>
            </a:r>
            <a:r>
              <a:rPr lang="en-US" sz="3100" dirty="0" smtClean="0">
                <a:solidFill>
                  <a:schemeClr val="bg1"/>
                </a:solidFill>
              </a:rPr>
              <a:t>, </a:t>
            </a:r>
            <a:r>
              <a:rPr lang="sk-SK" sz="3100" dirty="0" smtClean="0">
                <a:solidFill>
                  <a:schemeClr val="bg1"/>
                </a:solidFill>
              </a:rPr>
              <a:t>DO YOU CONSIDER THAT THE ADOPTION OF THIS CLASSIFICATION WOULD BRING AN ADDITIONAL RECOGNITION</a:t>
            </a:r>
            <a:r>
              <a:rPr lang="en-US" sz="3100" dirty="0" smtClean="0">
                <a:solidFill>
                  <a:schemeClr val="bg1"/>
                </a:solidFill>
              </a:rPr>
              <a:t>?</a:t>
            </a:r>
            <a:r>
              <a:rPr lang="sk-SK" dirty="0"/>
              <a:t/>
            </a:r>
            <a:br>
              <a:rPr lang="sk-SK" dirty="0"/>
            </a:br>
            <a:endParaRPr lang="sk-SK" dirty="0"/>
          </a:p>
        </p:txBody>
      </p:sp>
      <p:pic>
        <p:nvPicPr>
          <p:cNvPr id="5" name="Zástupný symbol obsahu 4"/>
          <p:cNvPicPr>
            <a:picLocks noGrp="1"/>
          </p:cNvPicPr>
          <p:nvPr>
            <p:ph idx="1"/>
          </p:nvPr>
        </p:nvPicPr>
        <p:blipFill rotWithShape="1">
          <a:blip r:embed="rId2"/>
          <a:srcRect l="8432" t="18661" r="55905" b="58486"/>
          <a:stretch/>
        </p:blipFill>
        <p:spPr bwMode="auto">
          <a:xfrm>
            <a:off x="1475656" y="1849389"/>
            <a:ext cx="6120679" cy="23495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3337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481236"/>
            <a:ext cx="8964488" cy="952500"/>
          </a:xfrm>
        </p:spPr>
        <p:txBody>
          <a:bodyPr>
            <a:normAutofit fontScale="90000"/>
          </a:bodyPr>
          <a:lstStyle/>
          <a:p>
            <a:pPr lvl="0"/>
            <a:r>
              <a:rPr lang="en-US" sz="3100" dirty="0" smtClean="0">
                <a:solidFill>
                  <a:schemeClr val="bg1"/>
                </a:solidFill>
              </a:rPr>
              <a:t>I</a:t>
            </a:r>
            <a:r>
              <a:rPr lang="sk-SK" sz="3100" dirty="0" smtClean="0">
                <a:solidFill>
                  <a:schemeClr val="bg1"/>
                </a:solidFill>
              </a:rPr>
              <a:t>N THE LIGHT OF THE DEFINITIONS MENTIONED ABOVE, WHAT CATEGORY IS MORE APPROPRIATE FOR YOU</a:t>
            </a:r>
            <a:r>
              <a:rPr lang="en-US" sz="3100" dirty="0" smtClean="0">
                <a:solidFill>
                  <a:schemeClr val="bg1"/>
                </a:solidFill>
              </a:rPr>
              <a:t>?</a:t>
            </a:r>
            <a:r>
              <a:rPr lang="sk-SK" dirty="0"/>
              <a:t/>
            </a:r>
            <a:br>
              <a:rPr lang="sk-SK" dirty="0"/>
            </a:br>
            <a:endParaRPr lang="sk-SK" dirty="0"/>
          </a:p>
        </p:txBody>
      </p:sp>
      <p:pic>
        <p:nvPicPr>
          <p:cNvPr id="4" name="Zástupný symbol obsahu 3"/>
          <p:cNvPicPr>
            <a:picLocks noGrp="1"/>
          </p:cNvPicPr>
          <p:nvPr>
            <p:ph idx="1"/>
          </p:nvPr>
        </p:nvPicPr>
        <p:blipFill rotWithShape="1">
          <a:blip r:embed="rId2"/>
          <a:srcRect l="13131" t="15715" r="57979" b="62169"/>
          <a:stretch/>
        </p:blipFill>
        <p:spPr bwMode="auto">
          <a:xfrm>
            <a:off x="1763688" y="1561356"/>
            <a:ext cx="5688632" cy="2520280"/>
          </a:xfrm>
          <a:prstGeom prst="rect">
            <a:avLst/>
          </a:prstGeom>
          <a:ln>
            <a:noFill/>
          </a:ln>
          <a:extLst>
            <a:ext uri="{53640926-AAD7-44D8-BBD7-CCE9431645EC}">
              <a14:shadowObscured xmlns:a14="http://schemas.microsoft.com/office/drawing/2010/main"/>
            </a:ext>
          </a:extLst>
        </p:spPr>
      </p:pic>
      <p:sp>
        <p:nvSpPr>
          <p:cNvPr id="3" name="Obdĺžnik 2"/>
          <p:cNvSpPr/>
          <p:nvPr/>
        </p:nvSpPr>
        <p:spPr>
          <a:xfrm>
            <a:off x="4716016" y="2534335"/>
            <a:ext cx="2592288" cy="646331"/>
          </a:xfrm>
          <a:prstGeom prst="rect">
            <a:avLst/>
          </a:prstGeom>
        </p:spPr>
        <p:txBody>
          <a:bodyPr wrap="square">
            <a:spAutoFit/>
          </a:bodyPr>
          <a:lstStyle/>
          <a:p>
            <a:r>
              <a:rPr lang="sk-SK" b="1" dirty="0" err="1"/>
              <a:t>Talented</a:t>
            </a:r>
            <a:r>
              <a:rPr lang="sk-SK" b="1" dirty="0"/>
              <a:t> </a:t>
            </a:r>
            <a:r>
              <a:rPr lang="sk-SK" b="1" dirty="0" err="1" smtClean="0"/>
              <a:t>athlete</a:t>
            </a:r>
            <a:r>
              <a:rPr lang="sk-SK" b="1" dirty="0" smtClean="0"/>
              <a:t> – 21.7%            </a:t>
            </a:r>
            <a:endParaRPr lang="sk-SK" dirty="0"/>
          </a:p>
          <a:p>
            <a:r>
              <a:rPr lang="sk-SK" b="1" dirty="0"/>
              <a:t>Elite </a:t>
            </a:r>
            <a:r>
              <a:rPr lang="sk-SK" b="1" dirty="0" err="1" smtClean="0"/>
              <a:t>athlete</a:t>
            </a:r>
            <a:r>
              <a:rPr lang="sk-SK" b="1" dirty="0" smtClean="0"/>
              <a:t> – 78.3%</a:t>
            </a:r>
            <a:endParaRPr lang="sk-SK" dirty="0"/>
          </a:p>
        </p:txBody>
      </p:sp>
    </p:spTree>
    <p:extLst>
      <p:ext uri="{BB962C8B-B14F-4D97-AF65-F5344CB8AC3E}">
        <p14:creationId xmlns:p14="http://schemas.microsoft.com/office/powerpoint/2010/main" val="1582212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841276"/>
          </a:xfrm>
        </p:spPr>
        <p:txBody>
          <a:bodyPr>
            <a:normAutofit/>
          </a:bodyPr>
          <a:lstStyle/>
          <a:p>
            <a:r>
              <a:rPr lang="sk-SK" sz="3600" dirty="0" smtClean="0">
                <a:solidFill>
                  <a:schemeClr val="bg1"/>
                </a:solidFill>
              </a:rPr>
              <a:t>FINISHED EDUCATION</a:t>
            </a:r>
            <a:endParaRPr lang="sk-SK" sz="3600" dirty="0">
              <a:solidFill>
                <a:schemeClr val="bg1"/>
              </a:solidFill>
            </a:endParaRPr>
          </a:p>
        </p:txBody>
      </p:sp>
      <p:pic>
        <p:nvPicPr>
          <p:cNvPr id="4" name="Zástupný symbol obsahu 3"/>
          <p:cNvPicPr>
            <a:picLocks noGrp="1"/>
          </p:cNvPicPr>
          <p:nvPr>
            <p:ph idx="1"/>
          </p:nvPr>
        </p:nvPicPr>
        <p:blipFill rotWithShape="1">
          <a:blip r:embed="rId2"/>
          <a:srcRect l="13132" t="20626" r="74151" b="57257"/>
          <a:stretch/>
        </p:blipFill>
        <p:spPr bwMode="auto">
          <a:xfrm>
            <a:off x="683568" y="1345332"/>
            <a:ext cx="2520280" cy="2376264"/>
          </a:xfrm>
          <a:prstGeom prst="rect">
            <a:avLst/>
          </a:prstGeom>
          <a:ln>
            <a:noFill/>
          </a:ln>
          <a:extLst>
            <a:ext uri="{53640926-AAD7-44D8-BBD7-CCE9431645EC}">
              <a14:shadowObscured xmlns:a14="http://schemas.microsoft.com/office/drawing/2010/main"/>
            </a:ext>
          </a:extLst>
        </p:spPr>
      </p:pic>
      <p:sp>
        <p:nvSpPr>
          <p:cNvPr id="6" name="Obdĺžnik 5"/>
          <p:cNvSpPr/>
          <p:nvPr/>
        </p:nvSpPr>
        <p:spPr>
          <a:xfrm>
            <a:off x="3419872" y="1273324"/>
            <a:ext cx="4968552" cy="1815882"/>
          </a:xfrm>
          <a:prstGeom prst="rect">
            <a:avLst/>
          </a:prstGeom>
        </p:spPr>
        <p:txBody>
          <a:bodyPr wrap="square">
            <a:spAutoFit/>
          </a:bodyPr>
          <a:lstStyle/>
          <a:p>
            <a:r>
              <a:rPr lang="en-GB" sz="2800" b="1" dirty="0" smtClean="0">
                <a:solidFill>
                  <a:schemeClr val="bg1"/>
                </a:solidFill>
              </a:rPr>
              <a:t>42</a:t>
            </a:r>
            <a:r>
              <a:rPr lang="sk-SK" sz="2800" b="1" dirty="0" smtClean="0">
                <a:solidFill>
                  <a:schemeClr val="bg1"/>
                </a:solidFill>
              </a:rPr>
              <a:t>.0</a:t>
            </a:r>
            <a:r>
              <a:rPr lang="en-GB" sz="2800" b="1" dirty="0" smtClean="0">
                <a:solidFill>
                  <a:schemeClr val="bg1"/>
                </a:solidFill>
              </a:rPr>
              <a:t> </a:t>
            </a:r>
            <a:r>
              <a:rPr lang="en-GB" sz="2800" b="1" dirty="0">
                <a:solidFill>
                  <a:schemeClr val="bg1"/>
                </a:solidFill>
              </a:rPr>
              <a:t>% - no university education</a:t>
            </a:r>
            <a:endParaRPr lang="sk-SK" sz="2800" dirty="0">
              <a:solidFill>
                <a:schemeClr val="bg1"/>
              </a:solidFill>
            </a:endParaRPr>
          </a:p>
          <a:p>
            <a:r>
              <a:rPr lang="en-GB" sz="2800" b="1" dirty="0" smtClean="0">
                <a:solidFill>
                  <a:schemeClr val="bg1"/>
                </a:solidFill>
              </a:rPr>
              <a:t>24</a:t>
            </a:r>
            <a:r>
              <a:rPr lang="sk-SK" sz="2800" b="1" dirty="0" smtClean="0">
                <a:solidFill>
                  <a:schemeClr val="bg1"/>
                </a:solidFill>
              </a:rPr>
              <a:t>.</a:t>
            </a:r>
            <a:r>
              <a:rPr lang="en-GB" sz="2800" b="1" dirty="0" smtClean="0">
                <a:solidFill>
                  <a:schemeClr val="bg1"/>
                </a:solidFill>
              </a:rPr>
              <a:t>6 </a:t>
            </a:r>
            <a:r>
              <a:rPr lang="en-GB" sz="2800" b="1" dirty="0">
                <a:solidFill>
                  <a:schemeClr val="bg1"/>
                </a:solidFill>
              </a:rPr>
              <a:t>% - university education</a:t>
            </a:r>
            <a:endParaRPr lang="sk-SK" sz="2800" dirty="0">
              <a:solidFill>
                <a:schemeClr val="bg1"/>
              </a:solidFill>
            </a:endParaRPr>
          </a:p>
          <a:p>
            <a:r>
              <a:rPr lang="sk-SK" sz="2800" b="1" dirty="0" smtClean="0">
                <a:solidFill>
                  <a:schemeClr val="bg1"/>
                </a:solidFill>
              </a:rPr>
              <a:t>32.4 % -</a:t>
            </a:r>
            <a:r>
              <a:rPr lang="en-GB" sz="2800" b="1" dirty="0" smtClean="0">
                <a:solidFill>
                  <a:schemeClr val="bg1"/>
                </a:solidFill>
              </a:rPr>
              <a:t> </a:t>
            </a:r>
            <a:r>
              <a:rPr lang="en-GB" sz="2800" b="1" dirty="0">
                <a:solidFill>
                  <a:schemeClr val="bg1"/>
                </a:solidFill>
              </a:rPr>
              <a:t>passed at least one semester at the </a:t>
            </a:r>
            <a:r>
              <a:rPr lang="en-GB" sz="2800" b="1" dirty="0" smtClean="0">
                <a:solidFill>
                  <a:schemeClr val="bg1"/>
                </a:solidFill>
              </a:rPr>
              <a:t>university</a:t>
            </a:r>
            <a:endParaRPr lang="sk-SK" sz="2800" dirty="0">
              <a:solidFill>
                <a:schemeClr val="bg1"/>
              </a:solidFill>
            </a:endParaRPr>
          </a:p>
        </p:txBody>
      </p:sp>
    </p:spTree>
    <p:extLst>
      <p:ext uri="{BB962C8B-B14F-4D97-AF65-F5344CB8AC3E}">
        <p14:creationId xmlns:p14="http://schemas.microsoft.com/office/powerpoint/2010/main" val="3984642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9996"/>
            <a:ext cx="8229600" cy="779264"/>
          </a:xfrm>
        </p:spPr>
        <p:txBody>
          <a:bodyPr>
            <a:normAutofit/>
          </a:bodyPr>
          <a:lstStyle/>
          <a:p>
            <a:r>
              <a:rPr lang="sk-SK" sz="3200" dirty="0" smtClean="0">
                <a:solidFill>
                  <a:schemeClr val="bg1"/>
                </a:solidFill>
              </a:rPr>
              <a:t>CHANGES OF EXPECTATIONS</a:t>
            </a:r>
            <a:endParaRPr lang="sk-SK" sz="3200" dirty="0">
              <a:solidFill>
                <a:schemeClr val="bg1"/>
              </a:solidFill>
            </a:endParaRPr>
          </a:p>
        </p:txBody>
      </p:sp>
      <p:sp>
        <p:nvSpPr>
          <p:cNvPr id="3" name="Zástupný symbol obsahu 2"/>
          <p:cNvSpPr>
            <a:spLocks noGrp="1"/>
          </p:cNvSpPr>
          <p:nvPr>
            <p:ph idx="1"/>
          </p:nvPr>
        </p:nvSpPr>
        <p:spPr>
          <a:xfrm>
            <a:off x="457200" y="769268"/>
            <a:ext cx="8229600" cy="4335869"/>
          </a:xfrm>
        </p:spPr>
        <p:txBody>
          <a:bodyPr>
            <a:normAutofit/>
          </a:bodyPr>
          <a:lstStyle/>
          <a:p>
            <a:pPr marL="0" indent="0">
              <a:buNone/>
            </a:pPr>
            <a:r>
              <a:rPr lang="sk-SK" sz="2800" dirty="0" smtClean="0">
                <a:solidFill>
                  <a:schemeClr val="bg1"/>
                </a:solidFill>
              </a:rPr>
              <a:t>(1)„No </a:t>
            </a:r>
            <a:r>
              <a:rPr lang="sk-SK" sz="2800" dirty="0" err="1" smtClean="0">
                <a:solidFill>
                  <a:schemeClr val="bg1"/>
                </a:solidFill>
              </a:rPr>
              <a:t>special</a:t>
            </a:r>
            <a:r>
              <a:rPr lang="sk-SK" sz="2800" dirty="0" smtClean="0">
                <a:solidFill>
                  <a:schemeClr val="bg1"/>
                </a:solidFill>
              </a:rPr>
              <a:t> </a:t>
            </a:r>
            <a:r>
              <a:rPr lang="sk-SK" sz="2800" dirty="0" err="1" smtClean="0">
                <a:solidFill>
                  <a:schemeClr val="bg1"/>
                </a:solidFill>
              </a:rPr>
              <a:t>expectation</a:t>
            </a:r>
            <a:r>
              <a:rPr lang="sk-SK" sz="2800" dirty="0" smtClean="0">
                <a:solidFill>
                  <a:schemeClr val="bg1"/>
                </a:solidFill>
              </a:rPr>
              <a:t> </a:t>
            </a:r>
            <a:r>
              <a:rPr lang="sk-SK" sz="2800" dirty="0" err="1" smtClean="0">
                <a:solidFill>
                  <a:schemeClr val="bg1"/>
                </a:solidFill>
              </a:rPr>
              <a:t>until</a:t>
            </a:r>
            <a:r>
              <a:rPr lang="sk-SK" sz="2800" dirty="0" smtClean="0">
                <a:solidFill>
                  <a:schemeClr val="bg1"/>
                </a:solidFill>
              </a:rPr>
              <a:t> 23, no </a:t>
            </a:r>
            <a:r>
              <a:rPr lang="sk-SK" sz="2800" dirty="0" err="1" smtClean="0">
                <a:solidFill>
                  <a:schemeClr val="bg1"/>
                </a:solidFill>
              </a:rPr>
              <a:t>particular</a:t>
            </a:r>
            <a:r>
              <a:rPr lang="sk-SK" sz="2800" dirty="0" smtClean="0">
                <a:solidFill>
                  <a:schemeClr val="bg1"/>
                </a:solidFill>
              </a:rPr>
              <a:t> </a:t>
            </a:r>
            <a:r>
              <a:rPr lang="sk-SK" sz="2800" dirty="0" err="1" smtClean="0">
                <a:solidFill>
                  <a:schemeClr val="bg1"/>
                </a:solidFill>
              </a:rPr>
              <a:t>aims</a:t>
            </a:r>
            <a:r>
              <a:rPr lang="sk-SK" sz="2800" dirty="0" smtClean="0">
                <a:solidFill>
                  <a:schemeClr val="bg1"/>
                </a:solidFill>
              </a:rPr>
              <a:t>, </a:t>
            </a:r>
            <a:r>
              <a:rPr lang="sk-SK" sz="2800" dirty="0" err="1" smtClean="0">
                <a:solidFill>
                  <a:schemeClr val="bg1"/>
                </a:solidFill>
              </a:rPr>
              <a:t>but</a:t>
            </a:r>
            <a:r>
              <a:rPr lang="sk-SK" sz="2800" dirty="0" smtClean="0">
                <a:solidFill>
                  <a:schemeClr val="bg1"/>
                </a:solidFill>
              </a:rPr>
              <a:t> </a:t>
            </a:r>
            <a:r>
              <a:rPr lang="sk-SK" sz="2800" dirty="0" err="1" smtClean="0">
                <a:solidFill>
                  <a:schemeClr val="bg1"/>
                </a:solidFill>
              </a:rPr>
              <a:t>shortly</a:t>
            </a:r>
            <a:r>
              <a:rPr lang="sk-SK" sz="2800" dirty="0" smtClean="0">
                <a:solidFill>
                  <a:schemeClr val="bg1"/>
                </a:solidFill>
              </a:rPr>
              <a:t> </a:t>
            </a:r>
            <a:r>
              <a:rPr lang="sk-SK" sz="2800" dirty="0" err="1" smtClean="0">
                <a:solidFill>
                  <a:schemeClr val="bg1"/>
                </a:solidFill>
              </a:rPr>
              <a:t>after</a:t>
            </a:r>
            <a:r>
              <a:rPr lang="sk-SK" sz="2800" dirty="0" smtClean="0">
                <a:solidFill>
                  <a:schemeClr val="bg1"/>
                </a:solidFill>
              </a:rPr>
              <a:t> 23 my </a:t>
            </a:r>
            <a:r>
              <a:rPr lang="sk-SK" sz="2800" dirty="0" err="1" smtClean="0">
                <a:solidFill>
                  <a:schemeClr val="bg1"/>
                </a:solidFill>
              </a:rPr>
              <a:t>aims</a:t>
            </a:r>
            <a:r>
              <a:rPr lang="sk-SK" sz="2800" dirty="0" smtClean="0">
                <a:solidFill>
                  <a:schemeClr val="bg1"/>
                </a:solidFill>
              </a:rPr>
              <a:t> </a:t>
            </a:r>
            <a:r>
              <a:rPr lang="sk-SK" sz="2800" dirty="0" err="1" smtClean="0">
                <a:solidFill>
                  <a:schemeClr val="bg1"/>
                </a:solidFill>
              </a:rPr>
              <a:t>were</a:t>
            </a:r>
            <a:r>
              <a:rPr lang="sk-SK" sz="2800" dirty="0" smtClean="0">
                <a:solidFill>
                  <a:schemeClr val="bg1"/>
                </a:solidFill>
              </a:rPr>
              <a:t> </a:t>
            </a:r>
            <a:r>
              <a:rPr lang="sk-SK" sz="2800" dirty="0" err="1" smtClean="0">
                <a:solidFill>
                  <a:schemeClr val="bg1"/>
                </a:solidFill>
              </a:rPr>
              <a:t>focused</a:t>
            </a:r>
            <a:r>
              <a:rPr lang="sk-SK" sz="2800" dirty="0" smtClean="0">
                <a:solidFill>
                  <a:schemeClr val="bg1"/>
                </a:solidFill>
              </a:rPr>
              <a:t> on OG/WC/EC“. </a:t>
            </a:r>
          </a:p>
          <a:p>
            <a:pPr marL="0" indent="0">
              <a:buNone/>
            </a:pPr>
            <a:r>
              <a:rPr lang="sk-SK" sz="2800" dirty="0" smtClean="0">
                <a:solidFill>
                  <a:schemeClr val="bg1"/>
                </a:solidFill>
              </a:rPr>
              <a:t>(2)“I </a:t>
            </a:r>
            <a:r>
              <a:rPr lang="sk-SK" sz="2800" dirty="0" err="1" smtClean="0">
                <a:solidFill>
                  <a:schemeClr val="bg1"/>
                </a:solidFill>
              </a:rPr>
              <a:t>wanted</a:t>
            </a:r>
            <a:r>
              <a:rPr lang="sk-SK" sz="2800" dirty="0" smtClean="0">
                <a:solidFill>
                  <a:schemeClr val="bg1"/>
                </a:solidFill>
              </a:rPr>
              <a:t> to </a:t>
            </a:r>
            <a:r>
              <a:rPr lang="sk-SK" sz="2800" dirty="0" err="1" smtClean="0">
                <a:solidFill>
                  <a:schemeClr val="bg1"/>
                </a:solidFill>
              </a:rPr>
              <a:t>penetrate</a:t>
            </a:r>
            <a:r>
              <a:rPr lang="sk-SK" sz="2800" dirty="0" smtClean="0">
                <a:solidFill>
                  <a:schemeClr val="bg1"/>
                </a:solidFill>
              </a:rPr>
              <a:t> </a:t>
            </a:r>
            <a:r>
              <a:rPr lang="sk-SK" sz="2800" dirty="0" err="1" smtClean="0">
                <a:solidFill>
                  <a:schemeClr val="bg1"/>
                </a:solidFill>
              </a:rPr>
              <a:t>into</a:t>
            </a:r>
            <a:r>
              <a:rPr lang="sk-SK" sz="2800" dirty="0" smtClean="0">
                <a:solidFill>
                  <a:schemeClr val="bg1"/>
                </a:solidFill>
              </a:rPr>
              <a:t> </a:t>
            </a:r>
            <a:r>
              <a:rPr lang="sk-SK" sz="2800" dirty="0" err="1" smtClean="0">
                <a:solidFill>
                  <a:schemeClr val="bg1"/>
                </a:solidFill>
              </a:rPr>
              <a:t>the</a:t>
            </a:r>
            <a:r>
              <a:rPr lang="sk-SK" sz="2800" dirty="0" smtClean="0">
                <a:solidFill>
                  <a:schemeClr val="bg1"/>
                </a:solidFill>
              </a:rPr>
              <a:t> </a:t>
            </a:r>
            <a:r>
              <a:rPr lang="sk-SK" sz="2800" dirty="0" err="1" smtClean="0">
                <a:solidFill>
                  <a:schemeClr val="bg1"/>
                </a:solidFill>
              </a:rPr>
              <a:t>world</a:t>
            </a:r>
            <a:r>
              <a:rPr lang="sk-SK" sz="2800" dirty="0" smtClean="0">
                <a:solidFill>
                  <a:schemeClr val="bg1"/>
                </a:solidFill>
              </a:rPr>
              <a:t> top </a:t>
            </a:r>
            <a:r>
              <a:rPr lang="sk-SK" sz="2800" dirty="0" err="1" smtClean="0">
                <a:solidFill>
                  <a:schemeClr val="bg1"/>
                </a:solidFill>
              </a:rPr>
              <a:t>class</a:t>
            </a:r>
            <a:r>
              <a:rPr lang="sk-SK" sz="2800" dirty="0" smtClean="0">
                <a:solidFill>
                  <a:schemeClr val="bg1"/>
                </a:solidFill>
              </a:rPr>
              <a:t> </a:t>
            </a:r>
            <a:r>
              <a:rPr lang="sk-SK" sz="2800" dirty="0" err="1" smtClean="0">
                <a:solidFill>
                  <a:schemeClr val="bg1"/>
                </a:solidFill>
              </a:rPr>
              <a:t>but</a:t>
            </a:r>
            <a:r>
              <a:rPr lang="sk-SK" sz="2800" dirty="0" smtClean="0">
                <a:solidFill>
                  <a:schemeClr val="bg1"/>
                </a:solidFill>
              </a:rPr>
              <a:t> </a:t>
            </a:r>
            <a:r>
              <a:rPr lang="sk-SK" sz="2800" dirty="0" err="1" smtClean="0">
                <a:solidFill>
                  <a:schemeClr val="bg1"/>
                </a:solidFill>
              </a:rPr>
              <a:t>with</a:t>
            </a:r>
            <a:r>
              <a:rPr lang="sk-SK" sz="2800" dirty="0" smtClean="0">
                <a:solidFill>
                  <a:schemeClr val="bg1"/>
                </a:solidFill>
              </a:rPr>
              <a:t> </a:t>
            </a:r>
            <a:r>
              <a:rPr lang="sk-SK" sz="2800" dirty="0" err="1" smtClean="0">
                <a:solidFill>
                  <a:schemeClr val="bg1"/>
                </a:solidFill>
              </a:rPr>
              <a:t>the</a:t>
            </a:r>
            <a:r>
              <a:rPr lang="sk-SK" sz="2800" dirty="0" smtClean="0">
                <a:solidFill>
                  <a:schemeClr val="bg1"/>
                </a:solidFill>
              </a:rPr>
              <a:t> </a:t>
            </a:r>
            <a:r>
              <a:rPr lang="sk-SK" sz="2800" dirty="0" err="1" smtClean="0">
                <a:solidFill>
                  <a:schemeClr val="bg1"/>
                </a:solidFill>
              </a:rPr>
              <a:t>conditions</a:t>
            </a:r>
            <a:r>
              <a:rPr lang="sk-SK" sz="2800" dirty="0" smtClean="0">
                <a:solidFill>
                  <a:schemeClr val="bg1"/>
                </a:solidFill>
              </a:rPr>
              <a:t> in Slovakia my </a:t>
            </a:r>
            <a:r>
              <a:rPr lang="sk-SK" sz="2800" dirty="0" err="1" smtClean="0">
                <a:solidFill>
                  <a:schemeClr val="bg1"/>
                </a:solidFill>
              </a:rPr>
              <a:t>dreams</a:t>
            </a:r>
            <a:r>
              <a:rPr lang="sk-SK" sz="2800" dirty="0" smtClean="0">
                <a:solidFill>
                  <a:schemeClr val="bg1"/>
                </a:solidFill>
              </a:rPr>
              <a:t> </a:t>
            </a:r>
            <a:r>
              <a:rPr lang="sk-SK" sz="2800" dirty="0" err="1" smtClean="0">
                <a:solidFill>
                  <a:schemeClr val="bg1"/>
                </a:solidFill>
              </a:rPr>
              <a:t>vanished</a:t>
            </a:r>
            <a:r>
              <a:rPr lang="sk-SK" sz="2800" dirty="0" smtClean="0">
                <a:solidFill>
                  <a:schemeClr val="bg1"/>
                </a:solidFill>
              </a:rPr>
              <a:t>...“</a:t>
            </a:r>
          </a:p>
          <a:p>
            <a:pPr marL="0" indent="0">
              <a:buNone/>
            </a:pPr>
            <a:r>
              <a:rPr lang="sk-SK" sz="2800" dirty="0" smtClean="0">
                <a:solidFill>
                  <a:schemeClr val="bg1"/>
                </a:solidFill>
              </a:rPr>
              <a:t>(3)</a:t>
            </a:r>
            <a:r>
              <a:rPr lang="sk-SK" sz="2800" dirty="0" smtClean="0">
                <a:solidFill>
                  <a:srgbClr val="FF0000"/>
                </a:solidFill>
              </a:rPr>
              <a:t>“I </a:t>
            </a:r>
            <a:r>
              <a:rPr lang="sk-SK" sz="2800" dirty="0" err="1" smtClean="0">
                <a:solidFill>
                  <a:srgbClr val="FF0000"/>
                </a:solidFill>
              </a:rPr>
              <a:t>expected</a:t>
            </a:r>
            <a:r>
              <a:rPr lang="sk-SK" sz="2800" dirty="0" smtClean="0">
                <a:solidFill>
                  <a:srgbClr val="FF0000"/>
                </a:solidFill>
              </a:rPr>
              <a:t> more </a:t>
            </a:r>
            <a:r>
              <a:rPr lang="sk-SK" sz="2800" dirty="0" err="1" smtClean="0">
                <a:solidFill>
                  <a:srgbClr val="FF0000"/>
                </a:solidFill>
              </a:rPr>
              <a:t>than</a:t>
            </a:r>
            <a:r>
              <a:rPr lang="sk-SK" sz="2800" dirty="0" smtClean="0">
                <a:solidFill>
                  <a:srgbClr val="FF0000"/>
                </a:solidFill>
              </a:rPr>
              <a:t> I </a:t>
            </a:r>
            <a:r>
              <a:rPr lang="sk-SK" sz="2800" dirty="0" err="1" smtClean="0">
                <a:solidFill>
                  <a:srgbClr val="FF0000"/>
                </a:solidFill>
              </a:rPr>
              <a:t>received</a:t>
            </a:r>
            <a:r>
              <a:rPr lang="sk-SK" sz="2800" dirty="0" smtClean="0">
                <a:solidFill>
                  <a:srgbClr val="FF0000"/>
                </a:solidFill>
              </a:rPr>
              <a:t>...“</a:t>
            </a:r>
          </a:p>
          <a:p>
            <a:pPr marL="0" indent="0">
              <a:buNone/>
            </a:pPr>
            <a:r>
              <a:rPr lang="sk-SK" sz="2800" dirty="0" smtClean="0">
                <a:solidFill>
                  <a:schemeClr val="bg1"/>
                </a:solidFill>
              </a:rPr>
              <a:t>(4)</a:t>
            </a:r>
            <a:r>
              <a:rPr lang="sk-SK" sz="2800" dirty="0" smtClean="0">
                <a:solidFill>
                  <a:srgbClr val="FF0000"/>
                </a:solidFill>
              </a:rPr>
              <a:t>“I </a:t>
            </a:r>
            <a:r>
              <a:rPr lang="sk-SK" sz="2800" dirty="0" err="1" smtClean="0">
                <a:solidFill>
                  <a:srgbClr val="FF0000"/>
                </a:solidFill>
              </a:rPr>
              <a:t>expected</a:t>
            </a:r>
            <a:r>
              <a:rPr lang="sk-SK" sz="2800" dirty="0" smtClean="0">
                <a:solidFill>
                  <a:srgbClr val="FF0000"/>
                </a:solidFill>
              </a:rPr>
              <a:t> </a:t>
            </a:r>
            <a:r>
              <a:rPr lang="sk-SK" sz="2800" dirty="0" err="1" smtClean="0">
                <a:solidFill>
                  <a:srgbClr val="FF0000"/>
                </a:solidFill>
              </a:rPr>
              <a:t>nothing</a:t>
            </a:r>
            <a:r>
              <a:rPr lang="sk-SK" sz="2800" dirty="0" smtClean="0">
                <a:solidFill>
                  <a:srgbClr val="FF0000"/>
                </a:solidFill>
              </a:rPr>
              <a:t> </a:t>
            </a:r>
            <a:r>
              <a:rPr lang="sk-SK" sz="2800" dirty="0" err="1" smtClean="0">
                <a:solidFill>
                  <a:srgbClr val="FF0000"/>
                </a:solidFill>
              </a:rPr>
              <a:t>because</a:t>
            </a:r>
            <a:r>
              <a:rPr lang="sk-SK" sz="2800" dirty="0" smtClean="0">
                <a:solidFill>
                  <a:srgbClr val="FF0000"/>
                </a:solidFill>
              </a:rPr>
              <a:t> I </a:t>
            </a:r>
            <a:r>
              <a:rPr lang="sk-SK" sz="2800" dirty="0" err="1" smtClean="0">
                <a:solidFill>
                  <a:srgbClr val="FF0000"/>
                </a:solidFill>
              </a:rPr>
              <a:t>live</a:t>
            </a:r>
            <a:r>
              <a:rPr lang="sk-SK" sz="2800" dirty="0" smtClean="0">
                <a:solidFill>
                  <a:srgbClr val="FF0000"/>
                </a:solidFill>
              </a:rPr>
              <a:t> in Slovakia </a:t>
            </a:r>
            <a:r>
              <a:rPr lang="sk-SK" sz="2800" dirty="0" smtClean="0">
                <a:solidFill>
                  <a:schemeClr val="bg1"/>
                </a:solidFill>
              </a:rPr>
              <a:t>and </a:t>
            </a:r>
            <a:r>
              <a:rPr lang="sk-SK" sz="2800" dirty="0" err="1" smtClean="0">
                <a:solidFill>
                  <a:schemeClr val="bg1"/>
                </a:solidFill>
              </a:rPr>
              <a:t>after</a:t>
            </a:r>
            <a:r>
              <a:rPr lang="sk-SK" sz="2800" dirty="0" smtClean="0">
                <a:solidFill>
                  <a:schemeClr val="bg1"/>
                </a:solidFill>
              </a:rPr>
              <a:t> my </a:t>
            </a:r>
            <a:r>
              <a:rPr lang="sk-SK" sz="2800" dirty="0" err="1" smtClean="0">
                <a:solidFill>
                  <a:schemeClr val="bg1"/>
                </a:solidFill>
              </a:rPr>
              <a:t>experience</a:t>
            </a:r>
            <a:r>
              <a:rPr lang="sk-SK" sz="2800" dirty="0" smtClean="0">
                <a:solidFill>
                  <a:schemeClr val="bg1"/>
                </a:solidFill>
              </a:rPr>
              <a:t> </a:t>
            </a:r>
            <a:r>
              <a:rPr lang="sk-SK" sz="2800" dirty="0" err="1" smtClean="0">
                <a:solidFill>
                  <a:schemeClr val="bg1"/>
                </a:solidFill>
              </a:rPr>
              <a:t>with</a:t>
            </a:r>
            <a:r>
              <a:rPr lang="sk-SK" sz="2800" dirty="0" smtClean="0">
                <a:solidFill>
                  <a:schemeClr val="bg1"/>
                </a:solidFill>
              </a:rPr>
              <a:t> </a:t>
            </a:r>
            <a:r>
              <a:rPr lang="sk-SK" sz="2800" dirty="0" err="1" smtClean="0">
                <a:solidFill>
                  <a:schemeClr val="bg1"/>
                </a:solidFill>
              </a:rPr>
              <a:t>getting</a:t>
            </a:r>
            <a:r>
              <a:rPr lang="sk-SK" sz="2800" dirty="0" smtClean="0">
                <a:solidFill>
                  <a:schemeClr val="bg1"/>
                </a:solidFill>
              </a:rPr>
              <a:t> </a:t>
            </a:r>
            <a:r>
              <a:rPr lang="sk-SK" sz="2800" dirty="0" err="1" smtClean="0">
                <a:solidFill>
                  <a:schemeClr val="bg1"/>
                </a:solidFill>
              </a:rPr>
              <a:t>nothing</a:t>
            </a:r>
            <a:r>
              <a:rPr lang="sk-SK" sz="2800" dirty="0" smtClean="0">
                <a:solidFill>
                  <a:schemeClr val="bg1"/>
                </a:solidFill>
              </a:rPr>
              <a:t> </a:t>
            </a:r>
            <a:r>
              <a:rPr lang="sk-SK" sz="2800" dirty="0" err="1" smtClean="0">
                <a:solidFill>
                  <a:schemeClr val="bg1"/>
                </a:solidFill>
              </a:rPr>
              <a:t>after</a:t>
            </a:r>
            <a:r>
              <a:rPr lang="sk-SK" sz="2800" dirty="0" smtClean="0">
                <a:solidFill>
                  <a:schemeClr val="bg1"/>
                </a:solidFill>
              </a:rPr>
              <a:t> </a:t>
            </a:r>
            <a:r>
              <a:rPr lang="sk-SK" sz="2800" dirty="0" err="1" smtClean="0">
                <a:solidFill>
                  <a:schemeClr val="bg1"/>
                </a:solidFill>
              </a:rPr>
              <a:t>being</a:t>
            </a:r>
            <a:r>
              <a:rPr lang="sk-SK" sz="2800" dirty="0" smtClean="0">
                <a:solidFill>
                  <a:schemeClr val="bg1"/>
                </a:solidFill>
              </a:rPr>
              <a:t> </a:t>
            </a:r>
            <a:r>
              <a:rPr lang="sk-SK" sz="2800" dirty="0" err="1" smtClean="0">
                <a:solidFill>
                  <a:schemeClr val="bg1"/>
                </a:solidFill>
              </a:rPr>
              <a:t>third</a:t>
            </a:r>
            <a:r>
              <a:rPr lang="sk-SK" sz="2800" dirty="0" smtClean="0">
                <a:solidFill>
                  <a:schemeClr val="bg1"/>
                </a:solidFill>
              </a:rPr>
              <a:t> </a:t>
            </a:r>
            <a:r>
              <a:rPr lang="sk-SK" sz="2800" dirty="0" err="1" smtClean="0">
                <a:solidFill>
                  <a:schemeClr val="bg1"/>
                </a:solidFill>
              </a:rPr>
              <a:t>twice</a:t>
            </a:r>
            <a:r>
              <a:rPr lang="sk-SK" sz="2800" dirty="0" smtClean="0">
                <a:solidFill>
                  <a:schemeClr val="bg1"/>
                </a:solidFill>
              </a:rPr>
              <a:t> </a:t>
            </a:r>
            <a:r>
              <a:rPr lang="sk-SK" sz="2800" dirty="0" err="1" smtClean="0">
                <a:solidFill>
                  <a:schemeClr val="bg1"/>
                </a:solidFill>
              </a:rPr>
              <a:t>at</a:t>
            </a:r>
            <a:r>
              <a:rPr lang="sk-SK" sz="2800" dirty="0" smtClean="0">
                <a:solidFill>
                  <a:schemeClr val="bg1"/>
                </a:solidFill>
              </a:rPr>
              <a:t> EC I am </a:t>
            </a:r>
            <a:r>
              <a:rPr lang="sk-SK" sz="2800" dirty="0" err="1" smtClean="0">
                <a:solidFill>
                  <a:schemeClr val="bg1"/>
                </a:solidFill>
              </a:rPr>
              <a:t>not</a:t>
            </a:r>
            <a:r>
              <a:rPr lang="sk-SK" sz="2800" dirty="0" smtClean="0">
                <a:solidFill>
                  <a:schemeClr val="bg1"/>
                </a:solidFill>
              </a:rPr>
              <a:t> </a:t>
            </a:r>
            <a:r>
              <a:rPr lang="sk-SK" sz="2800" dirty="0" err="1" smtClean="0">
                <a:solidFill>
                  <a:schemeClr val="bg1"/>
                </a:solidFill>
              </a:rPr>
              <a:t>expecting</a:t>
            </a:r>
            <a:r>
              <a:rPr lang="sk-SK" sz="2800" dirty="0" smtClean="0">
                <a:solidFill>
                  <a:schemeClr val="bg1"/>
                </a:solidFill>
              </a:rPr>
              <a:t> </a:t>
            </a:r>
            <a:r>
              <a:rPr lang="sk-SK" sz="2800" dirty="0" err="1" smtClean="0">
                <a:solidFill>
                  <a:schemeClr val="bg1"/>
                </a:solidFill>
              </a:rPr>
              <a:t>anything</a:t>
            </a:r>
            <a:r>
              <a:rPr lang="sk-SK" sz="2800" dirty="0" smtClean="0">
                <a:solidFill>
                  <a:schemeClr val="bg1"/>
                </a:solidFill>
              </a:rPr>
              <a:t> </a:t>
            </a:r>
            <a:r>
              <a:rPr lang="sk-SK" sz="2800" dirty="0" err="1" smtClean="0">
                <a:solidFill>
                  <a:schemeClr val="bg1"/>
                </a:solidFill>
              </a:rPr>
              <a:t>now</a:t>
            </a:r>
            <a:r>
              <a:rPr lang="sk-SK" sz="2800" dirty="0" smtClean="0">
                <a:solidFill>
                  <a:schemeClr val="bg1"/>
                </a:solidFill>
              </a:rPr>
              <a:t>...“</a:t>
            </a:r>
            <a:endParaRPr lang="sk-SK" sz="2800" dirty="0">
              <a:solidFill>
                <a:schemeClr val="bg1"/>
              </a:solidFill>
            </a:endParaRPr>
          </a:p>
        </p:txBody>
      </p:sp>
    </p:spTree>
    <p:extLst>
      <p:ext uri="{BB962C8B-B14F-4D97-AF65-F5344CB8AC3E}">
        <p14:creationId xmlns:p14="http://schemas.microsoft.com/office/powerpoint/2010/main" val="1880665328"/>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616</TotalTime>
  <Words>1377</Words>
  <Application>Microsoft Office PowerPoint</Application>
  <PresentationFormat>Prezentácia na obrazovke (16:10)</PresentationFormat>
  <Paragraphs>112</Paragraphs>
  <Slides>47</Slides>
  <Notes>0</Notes>
  <HiddenSlides>0</HiddenSlides>
  <MMClips>0</MMClips>
  <ScaleCrop>false</ScaleCrop>
  <HeadingPairs>
    <vt:vector size="4" baseType="variant">
      <vt:variant>
        <vt:lpstr>Motív</vt:lpstr>
      </vt:variant>
      <vt:variant>
        <vt:i4>1</vt:i4>
      </vt:variant>
      <vt:variant>
        <vt:lpstr>Nadpisy snímok</vt:lpstr>
      </vt:variant>
      <vt:variant>
        <vt:i4>47</vt:i4>
      </vt:variant>
    </vt:vector>
  </HeadingPairs>
  <TitlesOfParts>
    <vt:vector size="48" baseType="lpstr">
      <vt:lpstr>Motív Office</vt:lpstr>
      <vt:lpstr> SURVEY RESULTS - SLOVAKIA</vt:lpstr>
      <vt:lpstr>ATHLETE INFORMATION </vt:lpstr>
      <vt:lpstr>FIELD OF SPORT</vt:lpstr>
      <vt:lpstr>AGE</vt:lpstr>
      <vt:lpstr>GENDER </vt:lpstr>
      <vt:lpstr>TO WHAT EXTENT, DO YOU CONSIDER THAT THE ADOPTION OF THIS CLASSIFICATION WOULD BRING AN ADDITIONAL RECOGNITION? </vt:lpstr>
      <vt:lpstr>IN THE LIGHT OF THE DEFINITIONS MENTIONED ABOVE, WHAT CATEGORY IS MORE APPROPRIATE FOR YOU? </vt:lpstr>
      <vt:lpstr>FINISHED EDUCATION</vt:lpstr>
      <vt:lpstr>CHANGES OF EXPECTATIONS</vt:lpstr>
      <vt:lpstr>CHANGES OF EXPECTATIONS</vt:lpstr>
      <vt:lpstr>CHANGES OF EXPECTATIONS</vt:lpstr>
      <vt:lpstr>CHANGES OF EXPECTATIONS</vt:lpstr>
      <vt:lpstr>WHAT IS YOUR OCCUPATION NEXT TO SPORTS? </vt:lpstr>
      <vt:lpstr>OFTEN, ATHLETES ARE FORCED TO COMBINE SPORTS WITH EDUCATION/JOB CAREER. TO WHAT EXTENT DO YOU/HAVE YOU MANAGED THIS CHALLENGE?</vt:lpstr>
      <vt:lpstr>TO WHAT EXTENT DO YOU CONSIDER YOURSELF PREPARED FOR LIFE, BEYOND ATHLETIC CAREER? </vt:lpstr>
      <vt:lpstr>TO WHAT EXTENT DO YOU THINK ABOUT WHAT YOU ARE GOING TO DO AFTER ENDING THE SPORT CAREER?</vt:lpstr>
      <vt:lpstr>IF YOU ARE AN ACTIVE ATHLETE, WHAT ARE YOUR PLANS FOR YOUR POST-ATHLETIC CAREER? </vt:lpstr>
      <vt:lpstr>TO WHAT EXTENT DO YOU FEEL THAT YOU´VE BEEN PUT IN A POSITION TO CHOOSE BETWEEN SPORT PERFORMANCE AND FULFILLING EDUCATION?</vt:lpstr>
      <vt:lpstr>IF YES, WHAT WAS THE REASON FOR DOING SO?</vt:lpstr>
      <vt:lpstr>TO WHAT EXTENT DO YOU BELIEVE IT IS NECESSARY TO HAVE A SUPPORT FROM SCHOOL/UNIVERSITY? </vt:lpstr>
      <vt:lpstr>TO WHAT EXTENT DO YOU BELIEVE IT IS NECESSARY TO HAVE A SUPPORT FROM SCHOOL/UNIVERSITY? </vt:lpstr>
      <vt:lpstr>In your opinion, how long should the School provide help for your dual career?</vt:lpstr>
      <vt:lpstr>Do you consider that until now you have been supported in the process of developing a dual career? </vt:lpstr>
      <vt:lpstr>Who do you think that were the main factors of support? </vt:lpstr>
      <vt:lpstr>Do you consider that in your country there is a context to encourage the development of dual career for athletes? </vt:lpstr>
      <vt:lpstr> To what extent do you consider that the organization to which you belong is concerned with your:</vt:lpstr>
      <vt:lpstr>To what extent do you consider that the organization to which you belong to, is responsible for your: </vt:lpstr>
      <vt:lpstr>To what extent do you think that the technical staff members of your sport team are responsible for your development as an individual, beyond your sport performance career? </vt:lpstr>
      <vt:lpstr>To what extent each of the technical staff members listed below should be responsible for your development as an individual, beyond your sport performance career ? </vt:lpstr>
      <vt:lpstr>To what extent do you consider that a better communication / collaboration between coach and other significant persons such as: family members, partner would help you for developing  a dual career?</vt:lpstr>
      <vt:lpstr>To what extent do you consider you would need a designated mentor to support you in the process of transitioning and developing a dual career?</vt:lpstr>
      <vt:lpstr>To what extent do you know about projects in your country that help athletes to find a work after their retirement from sport?</vt:lpstr>
      <vt:lpstr>How much, in your opinion, a program/course of discovery and planning your vocation in work would be helpful for you as athlete?</vt:lpstr>
      <vt:lpstr>At what point in the performance career do you believe it is necessary to benefit from support for dual career:</vt:lpstr>
      <vt:lpstr>The end-of-sporting-career phase of athletes including those who leave the system earlier than planned. (financial support and training for a period of):</vt:lpstr>
      <vt:lpstr>To what extent do you consider the following services are useful in order to feel more secure when ending sport performance career and transitioning to a next life stage?</vt:lpstr>
      <vt:lpstr>To what extent do you consider the following services are useful in order to feel more secure when ending sport performance career and transitioning to a next life stage?</vt:lpstr>
      <vt:lpstr>Some Member States have developed strategies to support athletes on education and sport. Which of these would help you and to what extent? </vt:lpstr>
      <vt:lpstr>Some Member States have developed strategies to support athletes on education and sport. Which of these would help you and to what extent? </vt:lpstr>
      <vt:lpstr>The resources to help athletes in their transition to a post-athletic career should include the followings (indicate to what extent would it help in your transition): </vt:lpstr>
      <vt:lpstr>Most Member States encourage initiatives from sports organizations, sports academies networks and Olympic Committees in the field of supporting services. To what extent do you think the following would help you in an effective transition to a post-sport life?</vt:lpstr>
      <vt:lpstr>Most Member States encourage initiatives from sports organizations, sports academies networks and Olympic Committees in the field of supporting services. To what extent do you think the following would help you in an effective transition to a post-sport life?</vt:lpstr>
      <vt:lpstr>CONCLUSIONS</vt:lpstr>
      <vt:lpstr>CONCLUSIONS</vt:lpstr>
      <vt:lpstr>CONCLUSIONS</vt:lpstr>
      <vt:lpstr>CONCLUSIONS</vt:lpstr>
      <vt:lpstr>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Martin</dc:creator>
  <cp:lastModifiedBy>jsimonek</cp:lastModifiedBy>
  <cp:revision>33</cp:revision>
  <dcterms:created xsi:type="dcterms:W3CDTF">2016-05-30T08:11:39Z</dcterms:created>
  <dcterms:modified xsi:type="dcterms:W3CDTF">2016-06-19T18:05:14Z</dcterms:modified>
</cp:coreProperties>
</file>