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94" r:id="rId3"/>
    <p:sldId id="273" r:id="rId4"/>
    <p:sldId id="274" r:id="rId5"/>
    <p:sldId id="276" r:id="rId6"/>
    <p:sldId id="295" r:id="rId7"/>
    <p:sldId id="269" r:id="rId8"/>
    <p:sldId id="289" r:id="rId9"/>
    <p:sldId id="290" r:id="rId10"/>
    <p:sldId id="268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77" r:id="rId35"/>
    <p:sldId id="281" r:id="rId36"/>
    <p:sldId id="282" r:id="rId37"/>
    <p:sldId id="283" r:id="rId38"/>
    <p:sldId id="284" r:id="rId39"/>
    <p:sldId id="285" r:id="rId40"/>
    <p:sldId id="286" r:id="rId41"/>
    <p:sldId id="278" r:id="rId42"/>
    <p:sldId id="292" r:id="rId43"/>
    <p:sldId id="279" r:id="rId44"/>
    <p:sldId id="291" r:id="rId45"/>
    <p:sldId id="293" r:id="rId46"/>
    <p:sldId id="280" r:id="rId47"/>
    <p:sldId id="288" r:id="rId48"/>
    <p:sldId id="272" r:id="rId49"/>
    <p:sldId id="270" r:id="rId50"/>
    <p:sldId id="257" r:id="rId51"/>
    <p:sldId id="258" r:id="rId52"/>
    <p:sldId id="259" r:id="rId53"/>
    <p:sldId id="261" r:id="rId54"/>
    <p:sldId id="262" r:id="rId55"/>
    <p:sldId id="263" r:id="rId56"/>
    <p:sldId id="265" r:id="rId57"/>
    <p:sldId id="264" r:id="rId58"/>
    <p:sldId id="319" r:id="rId59"/>
  </p:sldIdLst>
  <p:sldSz cx="9144000" cy="5715000" type="screen16x1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72" y="5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2ED9F-0442-45CF-B676-88769E88C29D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4F2B4-6194-41D9-A808-AF4CB81C46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93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4F2B4-6194-41D9-A808-AF4CB81C465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91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4F2B4-6194-41D9-A808-AF4CB81C4653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164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616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26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7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8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050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8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8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30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89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8D0C-25E2-49A6-87E2-399537F42113}" type="datetimeFigureOut">
              <a:rPr lang="sk-SK" smtClean="0"/>
              <a:t>4. 10. 2016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D33B-BA9E-4569-A4CE-347CF90BBC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6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sk/url?sa=i&amp;rct=j&amp;q=&amp;esrc=s&amp;source=images&amp;cd=&amp;cad=rja&amp;uact=8&amp;ved=0ahUKEwiv582BgdXLAhXJOhQKHZK6BykQjRwIBw&amp;url=https://www.youtube.com/watch?v%3DEAt62WMSJiQ&amp;psig=AFQjCNE1i1gO2_CEQnKIWIVlx1aDLDZVWA&amp;ust=1458760441862605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4ac.eu/" TargetMode="External"/><Relationship Id="rId2" Type="http://schemas.openxmlformats.org/officeDocument/2006/relationships/hyperlink" Target="http://www.dc4ac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DVOJITÉ KARIÉRY ŠPORTOVCOV NA SLOVENSKU A V ZAHRANIČÍ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1600" dirty="0" smtClean="0">
              <a:solidFill>
                <a:schemeClr val="bg1"/>
              </a:solidFill>
            </a:endParaRPr>
          </a:p>
          <a:p>
            <a:endParaRPr lang="sk-SK" sz="1600" dirty="0" smtClean="0">
              <a:solidFill>
                <a:schemeClr val="bg1"/>
              </a:solidFill>
            </a:endParaRPr>
          </a:p>
          <a:p>
            <a:r>
              <a:rPr lang="sk-SK" sz="1600" dirty="0" smtClean="0">
                <a:solidFill>
                  <a:schemeClr val="bg1"/>
                </a:solidFill>
              </a:rPr>
              <a:t>Patince, 4.10.2016</a:t>
            </a:r>
            <a:endParaRPr lang="sk-SK" sz="1600" dirty="0">
              <a:solidFill>
                <a:schemeClr val="bg1"/>
              </a:solidFill>
            </a:endParaRPr>
          </a:p>
        </p:txBody>
      </p:sp>
      <p:pic>
        <p:nvPicPr>
          <p:cNvPr id="4" name="Obrázok 3" descr="Ministerstvo školstva, vedy, výskumu a športu &#10;&lt;br /&gt;Slovenskej republik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9748"/>
            <a:ext cx="2304256" cy="57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Univerzita Konštantína Filozofa v Nitr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b="20205"/>
          <a:stretch/>
        </p:blipFill>
        <p:spPr bwMode="auto">
          <a:xfrm>
            <a:off x="467544" y="784156"/>
            <a:ext cx="20574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/>
          <p:nvPr/>
        </p:nvPicPr>
        <p:blipFill rotWithShape="1">
          <a:blip r:embed="rId5"/>
          <a:srcRect l="17196" t="13529" r="37166" b="71471"/>
          <a:stretch/>
        </p:blipFill>
        <p:spPr bwMode="auto">
          <a:xfrm>
            <a:off x="2627785" y="944176"/>
            <a:ext cx="3467100" cy="6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/>
          <p:cNvPicPr/>
          <p:nvPr/>
        </p:nvPicPr>
        <p:blipFill rotWithShape="1">
          <a:blip r:embed="rId6"/>
          <a:srcRect l="29505" t="40827" r="59171" b="16643"/>
          <a:stretch/>
        </p:blipFill>
        <p:spPr bwMode="auto">
          <a:xfrm>
            <a:off x="2289647" y="3457550"/>
            <a:ext cx="676275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/>
          <p:nvPr/>
        </p:nvPicPr>
        <p:blipFill rotWithShape="1">
          <a:blip r:embed="rId6"/>
          <a:srcRect l="41945" t="40827" r="47050" b="16643"/>
          <a:stretch/>
        </p:blipFill>
        <p:spPr bwMode="auto">
          <a:xfrm>
            <a:off x="6229325" y="3433564"/>
            <a:ext cx="657225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51"/>
            <a:ext cx="8229600" cy="698211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NGO – MIMOVLÁDNE ORGANIZÁCIE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LOSS</a:t>
            </a:r>
            <a:r>
              <a:rPr lang="sk-SK" sz="2400" dirty="0" smtClean="0">
                <a:solidFill>
                  <a:schemeClr val="bg1"/>
                </a:solidFill>
              </a:rPr>
              <a:t> – Slovenská liga na ochranu športovcov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(2015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Zakladatelia: </a:t>
            </a:r>
            <a:r>
              <a:rPr lang="sk-SK" sz="2400" dirty="0">
                <a:solidFill>
                  <a:schemeClr val="bg1"/>
                </a:solidFill>
              </a:rPr>
              <a:t>Róbert Jano </a:t>
            </a:r>
            <a:r>
              <a:rPr lang="sk-SK" sz="2400" dirty="0" smtClean="0">
                <a:solidFill>
                  <a:schemeClr val="bg1"/>
                </a:solidFill>
              </a:rPr>
              <a:t>a </a:t>
            </a:r>
            <a:r>
              <a:rPr lang="sk-SK" sz="2400" dirty="0">
                <a:solidFill>
                  <a:schemeClr val="bg1"/>
                </a:solidFill>
              </a:rPr>
              <a:t>Richard </a:t>
            </a:r>
            <a:r>
              <a:rPr lang="sk-SK" sz="2400" dirty="0" err="1" smtClean="0">
                <a:solidFill>
                  <a:schemeClr val="bg1"/>
                </a:solidFill>
              </a:rPr>
              <a:t>Štochl</a:t>
            </a:r>
            <a:r>
              <a:rPr lang="sk-SK" sz="2400" dirty="0" smtClean="0">
                <a:solidFill>
                  <a:schemeClr val="bg1"/>
                </a:solidFill>
              </a:rPr>
              <a:t> (hádzaná)</a:t>
            </a:r>
          </a:p>
          <a:p>
            <a:pPr marL="0" indent="0" algn="just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400" dirty="0">
                <a:solidFill>
                  <a:schemeClr val="bg1"/>
                </a:solidFill>
              </a:rPr>
              <a:t>SOV v </a:t>
            </a:r>
            <a:r>
              <a:rPr lang="sk-SK" sz="2400" dirty="0" smtClean="0">
                <a:solidFill>
                  <a:schemeClr val="bg1"/>
                </a:solidFill>
              </a:rPr>
              <a:t>spolupráci s </a:t>
            </a:r>
            <a:r>
              <a:rPr lang="sk-SK" sz="2400" dirty="0">
                <a:solidFill>
                  <a:schemeClr val="bg1"/>
                </a:solidFill>
              </a:rPr>
              <a:t>ADECCO </a:t>
            </a:r>
            <a:r>
              <a:rPr lang="sk-SK" sz="2400" dirty="0" smtClean="0">
                <a:solidFill>
                  <a:schemeClr val="bg1"/>
                </a:solidFill>
              </a:rPr>
              <a:t>iniciovalo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rogram podpory športovcov pri </a:t>
            </a:r>
          </a:p>
          <a:p>
            <a:pPr marL="0" indent="0" algn="just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prechode do civilného zamestnania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„IOC </a:t>
            </a:r>
            <a:r>
              <a:rPr lang="sk-SK" sz="2400" b="1" dirty="0" err="1" smtClean="0">
                <a:solidFill>
                  <a:schemeClr val="bg1"/>
                </a:solidFill>
              </a:rPr>
              <a:t>Athlete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Career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Programme</a:t>
            </a:r>
            <a:r>
              <a:rPr lang="sk-SK" sz="2400" b="1" dirty="0" smtClean="0">
                <a:solidFill>
                  <a:schemeClr val="bg1"/>
                </a:solidFill>
              </a:rPr>
              <a:t>“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58330"/>
            <a:ext cx="2088232" cy="14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/>
          <p:nvPr/>
        </p:nvPicPr>
        <p:blipFill rotWithShape="1">
          <a:blip r:embed="rId3"/>
          <a:srcRect l="60925" t="39127" r="17384" b="32520"/>
          <a:stretch/>
        </p:blipFill>
        <p:spPr bwMode="auto">
          <a:xfrm>
            <a:off x="5220072" y="3361556"/>
            <a:ext cx="2015852" cy="1484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2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OBLASTI STRATÉGIE DVOJITÝCH KARIÉR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837456"/>
            <a:ext cx="8229600" cy="4108276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1430921" y="1500200"/>
            <a:ext cx="11304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Šport</a:t>
            </a:r>
            <a:endParaRPr lang="sk-SK" sz="2400" dirty="0"/>
          </a:p>
        </p:txBody>
      </p:sp>
      <p:sp>
        <p:nvSpPr>
          <p:cNvPr id="5" name="Zaoblený obdĺžnik 4"/>
          <p:cNvSpPr/>
          <p:nvPr/>
        </p:nvSpPr>
        <p:spPr>
          <a:xfrm>
            <a:off x="5698976" y="1367036"/>
            <a:ext cx="1562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Vzdelanie</a:t>
            </a:r>
            <a:endParaRPr lang="sk-SK" sz="2400" dirty="0"/>
          </a:p>
        </p:txBody>
      </p:sp>
      <p:sp>
        <p:nvSpPr>
          <p:cNvPr id="6" name="Zaoblený obdĺžnik 5"/>
          <p:cNvSpPr/>
          <p:nvPr/>
        </p:nvSpPr>
        <p:spPr>
          <a:xfrm>
            <a:off x="1115616" y="3792091"/>
            <a:ext cx="2736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Práca (zamestnávatelia)</a:t>
            </a:r>
            <a:endParaRPr lang="sk-SK" sz="2400" dirty="0"/>
          </a:p>
        </p:txBody>
      </p:sp>
      <p:sp>
        <p:nvSpPr>
          <p:cNvPr id="7" name="Zaoblený obdĺžnik 6"/>
          <p:cNvSpPr/>
          <p:nvPr/>
        </p:nvSpPr>
        <p:spPr>
          <a:xfrm>
            <a:off x="3064141" y="2414600"/>
            <a:ext cx="2138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Dvojité kariéry v športe</a:t>
            </a:r>
            <a:endParaRPr lang="sk-SK" sz="2400" b="1" dirty="0"/>
          </a:p>
        </p:txBody>
      </p:sp>
      <p:sp>
        <p:nvSpPr>
          <p:cNvPr id="8" name="Zaoblený obdĺžnik 7"/>
          <p:cNvSpPr/>
          <p:nvPr/>
        </p:nvSpPr>
        <p:spPr>
          <a:xfrm>
            <a:off x="3531585" y="1043000"/>
            <a:ext cx="12024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Z</a:t>
            </a:r>
            <a:r>
              <a:rPr lang="sk-SK" sz="2400" dirty="0" smtClean="0"/>
              <a:t>dravie</a:t>
            </a:r>
            <a:endParaRPr lang="sk-SK" sz="2400" dirty="0"/>
          </a:p>
        </p:txBody>
      </p:sp>
      <p:cxnSp>
        <p:nvCxnSpPr>
          <p:cNvPr id="10" name="Rovná spojovacia šípka 9"/>
          <p:cNvCxnSpPr>
            <a:stCxn id="7" idx="0"/>
            <a:endCxn id="4" idx="3"/>
          </p:cNvCxnSpPr>
          <p:nvPr/>
        </p:nvCxnSpPr>
        <p:spPr>
          <a:xfrm flipH="1" flipV="1">
            <a:off x="2561345" y="1957400"/>
            <a:ext cx="1572064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stCxn id="7" idx="2"/>
          </p:cNvCxnSpPr>
          <p:nvPr/>
        </p:nvCxnSpPr>
        <p:spPr>
          <a:xfrm flipH="1">
            <a:off x="2549233" y="3329000"/>
            <a:ext cx="1584176" cy="46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stCxn id="7" idx="0"/>
            <a:endCxn id="5" idx="1"/>
          </p:cNvCxnSpPr>
          <p:nvPr/>
        </p:nvCxnSpPr>
        <p:spPr>
          <a:xfrm flipV="1">
            <a:off x="4133409" y="1824236"/>
            <a:ext cx="1565567" cy="5903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>
            <a:stCxn id="7" idx="0"/>
            <a:endCxn id="8" idx="2"/>
          </p:cNvCxnSpPr>
          <p:nvPr/>
        </p:nvCxnSpPr>
        <p:spPr>
          <a:xfrm flipH="1" flipV="1">
            <a:off x="4132801" y="1957400"/>
            <a:ext cx="608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ĺžnik 12"/>
          <p:cNvSpPr/>
          <p:nvPr/>
        </p:nvSpPr>
        <p:spPr>
          <a:xfrm>
            <a:off x="5112059" y="3792091"/>
            <a:ext cx="23762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Sociálne zabezpečenie</a:t>
            </a:r>
            <a:endParaRPr lang="sk-SK" sz="2400" dirty="0"/>
          </a:p>
        </p:txBody>
      </p:sp>
      <p:cxnSp>
        <p:nvCxnSpPr>
          <p:cNvPr id="15" name="Rovná spojovacia šípka 14"/>
          <p:cNvCxnSpPr>
            <a:stCxn id="7" idx="2"/>
          </p:cNvCxnSpPr>
          <p:nvPr/>
        </p:nvCxnSpPr>
        <p:spPr>
          <a:xfrm>
            <a:off x="4133409" y="3329000"/>
            <a:ext cx="1950759" cy="46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1. OBLASŤ ŠPORTU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Potreba medziodvetvového a medziministerského prístupu na národnej úrovni: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financovanie </a:t>
            </a:r>
            <a:r>
              <a:rPr lang="sk-SK" sz="2400" dirty="0" err="1" smtClean="0">
                <a:solidFill>
                  <a:schemeClr val="bg1"/>
                </a:solidFill>
              </a:rPr>
              <a:t>študenta-športovca</a:t>
            </a:r>
            <a:endParaRPr lang="sk-SK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zdaňovanie, daňové stimuly pre poskytovateľov vzdelávania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aňové stimuly pre zamestnávateľov pre získanie športovcov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s dvojitou kariérou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latby za zdravotné </a:t>
            </a:r>
            <a:r>
              <a:rPr lang="sk-SK" sz="2400" dirty="0" err="1" smtClean="0">
                <a:solidFill>
                  <a:schemeClr val="bg1"/>
                </a:solidFill>
              </a:rPr>
              <a:t>benefity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Vláda SR </a:t>
            </a:r>
            <a:r>
              <a:rPr lang="sk-SK" sz="2400" dirty="0" smtClean="0">
                <a:solidFill>
                  <a:schemeClr val="bg1"/>
                </a:solidFill>
              </a:rPr>
              <a:t>hrá významnú úlohu prostredníctvom: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rávnych rámcov,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inančných rámcov.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Môže udávať smer implementovania koncepcie dvojitej kariéry (DK) cez: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medziministerské opatrenia 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istribúciou financií športovým organizáciám, federáciám a partnerom, ktorí podporujú DK.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435280" cy="41198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Športové organizácie </a:t>
            </a:r>
            <a:r>
              <a:rPr lang="sk-SK" sz="2400" dirty="0" smtClean="0">
                <a:solidFill>
                  <a:schemeClr val="bg1"/>
                </a:solidFill>
              </a:rPr>
              <a:t>(konfederácie, federácie, zväzy, kluby) by sa mali popri organizovaní súťaží zamerať aj na podporu DK.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zvláštnu pozornosť venovať zdravotne oslabeným športovcom,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onuka podporných služieb </a:t>
            </a:r>
            <a:r>
              <a:rPr lang="sk-SK" sz="2400" dirty="0" err="1" smtClean="0">
                <a:solidFill>
                  <a:schemeClr val="bg1"/>
                </a:solidFill>
              </a:rPr>
              <a:t>študentom-športovcom</a:t>
            </a:r>
            <a:r>
              <a:rPr lang="sk-SK" sz="2400" dirty="0" smtClean="0">
                <a:solidFill>
                  <a:schemeClr val="bg1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 centre pozornosti aj osobnostný, telesný a mentálny rozvoj dieťaťa,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roblémy včasnej špecializácie v mladom veku (</a:t>
            </a:r>
            <a:r>
              <a:rPr lang="sk-SK" sz="2400" dirty="0" err="1" smtClean="0">
                <a:solidFill>
                  <a:schemeClr val="bg1"/>
                </a:solidFill>
              </a:rPr>
              <a:t>krasokor</a:t>
            </a:r>
            <a:r>
              <a:rPr lang="sk-SK" sz="2400" dirty="0" smtClean="0">
                <a:solidFill>
                  <a:schemeClr val="bg1"/>
                </a:solidFill>
              </a:rPr>
              <a:t>., </a:t>
            </a:r>
            <a:r>
              <a:rPr lang="sk-SK" sz="2400" dirty="0" err="1" smtClean="0">
                <a:solidFill>
                  <a:schemeClr val="bg1"/>
                </a:solidFill>
              </a:rPr>
              <a:t>gymnast</a:t>
            </a:r>
            <a:r>
              <a:rPr lang="sk-SK" sz="2400" dirty="0" smtClean="0">
                <a:solidFill>
                  <a:schemeClr val="bg1"/>
                </a:solidFill>
              </a:rPr>
              <a:t>.)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plánovať aj vzdelávacie a </a:t>
            </a:r>
            <a:r>
              <a:rPr lang="sk-SK" sz="2400" dirty="0" err="1" smtClean="0">
                <a:solidFill>
                  <a:schemeClr val="bg1"/>
                </a:solidFill>
              </a:rPr>
              <a:t>mimošportové</a:t>
            </a:r>
            <a:r>
              <a:rPr lang="sk-SK" sz="2400" dirty="0" smtClean="0">
                <a:solidFill>
                  <a:schemeClr val="bg1"/>
                </a:solidFill>
              </a:rPr>
              <a:t> aktivity v prechodnom období,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efinovať presne cestu od prípravky až po odchod do dôchodku.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OBLASŤ ŠPORTU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3975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MOV zahrnul do hodnotenia medzinárodných federácií aj hodnotenie kariérnych programov pre športovcov.</a:t>
            </a:r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Citát z knihy: </a:t>
            </a:r>
            <a:r>
              <a:rPr lang="sk-SK" sz="2400" dirty="0" smtClean="0">
                <a:solidFill>
                  <a:schemeClr val="bg1"/>
                </a:solidFill>
              </a:rPr>
              <a:t>„...Tento Pán Tréner s veľkým P a T ma nenaučil len podávať dobré športové výkony, ale aj ako sa správať v živote. Podieľal sa na formovaní mojej osobnosti. Vybudoval vo mne vlastnosti ako poctivosť, cieľavedomosť, </a:t>
            </a:r>
            <a:r>
              <a:rPr lang="sk-SK" sz="2400" dirty="0" err="1" smtClean="0">
                <a:solidFill>
                  <a:schemeClr val="bg1"/>
                </a:solidFill>
              </a:rPr>
              <a:t>fair-play</a:t>
            </a:r>
            <a:r>
              <a:rPr lang="sk-SK" sz="2400" dirty="0" smtClean="0">
                <a:solidFill>
                  <a:schemeClr val="bg1"/>
                </a:solidFill>
              </a:rPr>
              <a:t> a húževnatosť, čo ovplyvnilo môj životný štýl. Popri športovej výkonnosti </a:t>
            </a: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vždy dbal na moje výsledky v škole, čo pozitívne ovplyvnilo moje uplatnenie sa v civilnom živote</a:t>
            </a:r>
            <a:r>
              <a:rPr lang="sk-SK" sz="2400" dirty="0" smtClean="0">
                <a:solidFill>
                  <a:schemeClr val="bg1"/>
                </a:solidFill>
              </a:rPr>
              <a:t>“...</a:t>
            </a:r>
            <a:endParaRPr lang="sk-SK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Športové akadémie </a:t>
            </a:r>
            <a:r>
              <a:rPr lang="sk-SK" sz="2400" dirty="0" smtClean="0">
                <a:solidFill>
                  <a:schemeClr val="bg1"/>
                </a:solidFill>
              </a:rPr>
              <a:t>(spolupráca s obcou, školou, klubom)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Tréningové strediská vrcholového športu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(súkromné telesá riadia ŠP v tenise, golfe, lyžovaní)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kvalitné štandardy ŠT,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l</a:t>
            </a:r>
            <a:r>
              <a:rPr lang="sk-SK" sz="2400" dirty="0" smtClean="0">
                <a:solidFill>
                  <a:schemeClr val="bg1"/>
                </a:solidFill>
              </a:rPr>
              <a:t>aboratóriá športovej vedy,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z</a:t>
            </a:r>
            <a:r>
              <a:rPr lang="sk-SK" sz="2400" dirty="0" smtClean="0">
                <a:solidFill>
                  <a:schemeClr val="bg1"/>
                </a:solidFill>
              </a:rPr>
              <a:t>dravotné prehliadky,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zdelávanie a podporné služby (učitelia, tréneri, zdravotníci).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Medzinárodné kempy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Športové učebné pomery 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Stredisko starostlivosti o športovcov v </a:t>
            </a:r>
            <a:r>
              <a:rPr lang="sk-SK" sz="2200" dirty="0" err="1" smtClean="0">
                <a:solidFill>
                  <a:srgbClr val="FF0000"/>
                </a:solidFill>
              </a:rPr>
              <a:t>Sant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Cugat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v</a:t>
            </a:r>
            <a:r>
              <a:rPr lang="sk-SK" sz="2200" dirty="0" smtClean="0">
                <a:solidFill>
                  <a:srgbClr val="FF0000"/>
                </a:solidFill>
              </a:rPr>
              <a:t> Španielsku </a:t>
            </a:r>
            <a:r>
              <a:rPr lang="sk-SK" sz="2200" dirty="0" smtClean="0">
                <a:solidFill>
                  <a:schemeClr val="bg1"/>
                </a:solidFill>
              </a:rPr>
              <a:t>venuje individuálnu </a:t>
            </a:r>
            <a:r>
              <a:rPr lang="sk-SK" sz="2200" b="1" dirty="0" smtClean="0">
                <a:solidFill>
                  <a:schemeClr val="bg1"/>
                </a:solidFill>
              </a:rPr>
              <a:t>pozornosť prechodom </a:t>
            </a:r>
            <a:r>
              <a:rPr lang="sk-SK" sz="2200" dirty="0" smtClean="0">
                <a:solidFill>
                  <a:schemeClr val="bg1"/>
                </a:solidFill>
              </a:rPr>
              <a:t>športovcov v priebehu kariéry (zmluvy s miestnymi firmami, školami).</a:t>
            </a:r>
          </a:p>
          <a:p>
            <a:pPr marL="0" indent="0">
              <a:buNone/>
            </a:pPr>
            <a:endParaRPr lang="sk-SK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200" dirty="0" smtClean="0">
                <a:solidFill>
                  <a:srgbClr val="FF0000"/>
                </a:solidFill>
              </a:rPr>
              <a:t>Športová akadémia Univerzity v </a:t>
            </a:r>
            <a:r>
              <a:rPr lang="sk-SK" sz="2200" dirty="0" err="1" smtClean="0">
                <a:solidFill>
                  <a:srgbClr val="FF0000"/>
                </a:solidFill>
              </a:rPr>
              <a:t>Malmö</a:t>
            </a:r>
            <a:r>
              <a:rPr lang="sk-SK" sz="2200" dirty="0" smtClean="0">
                <a:solidFill>
                  <a:srgbClr val="FF0000"/>
                </a:solidFill>
              </a:rPr>
              <a:t> vo Švédsku </a:t>
            </a:r>
            <a:r>
              <a:rPr lang="sk-SK" sz="2200" dirty="0" smtClean="0">
                <a:solidFill>
                  <a:schemeClr val="bg1"/>
                </a:solidFill>
              </a:rPr>
              <a:t>podporuje vrcholových športovcov </a:t>
            </a:r>
            <a:r>
              <a:rPr lang="sk-SK" sz="2200" b="1" dirty="0" smtClean="0">
                <a:solidFill>
                  <a:schemeClr val="bg1"/>
                </a:solidFill>
              </a:rPr>
              <a:t>pri prechode zo strednej na vysokú školu </a:t>
            </a:r>
            <a:r>
              <a:rPr lang="sk-SK" sz="2200" dirty="0" smtClean="0">
                <a:solidFill>
                  <a:schemeClr val="bg1"/>
                </a:solidFill>
              </a:rPr>
              <a:t>i z juniorky do dospelej kategórie v ŠP.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bg1"/>
                </a:solidFill>
              </a:rPr>
              <a:t>Balíček podporných služieb</a:t>
            </a:r>
            <a:r>
              <a:rPr lang="sk-SK" sz="2200" dirty="0" smtClean="0">
                <a:solidFill>
                  <a:schemeClr val="bg1"/>
                </a:solidFill>
              </a:rPr>
              <a:t>: zdravotná, fyziologická, výživová, psychologická i kariérna pomoc.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Tréneri a členovia realizačných tímov: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kľúčová úloha pri identifikácii talentov (celoživotný rozvoj osobnosti mladého športovca, životný štýl, edukácia, kariéra)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ysoké nároky na vzdelanie trénerov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nielen starostlivosť o rast športovej výkonnosti ale aj o vzdelanie a </a:t>
            </a:r>
            <a:r>
              <a:rPr lang="sk-SK" sz="2400" dirty="0" smtClean="0">
                <a:solidFill>
                  <a:schemeClr val="bg1"/>
                </a:solidFill>
              </a:rPr>
              <a:t>budúcu </a:t>
            </a:r>
            <a:r>
              <a:rPr lang="sk-SK" sz="2400" dirty="0">
                <a:solidFill>
                  <a:schemeClr val="bg1"/>
                </a:solidFill>
              </a:rPr>
              <a:t>civilnú kariéru </a:t>
            </a:r>
            <a:r>
              <a:rPr lang="sk-SK" sz="2400" dirty="0" smtClean="0">
                <a:solidFill>
                  <a:schemeClr val="bg1"/>
                </a:solidFill>
              </a:rPr>
              <a:t>športovca (</a:t>
            </a:r>
            <a:r>
              <a:rPr lang="sk-SK" sz="2400" dirty="0" smtClean="0">
                <a:solidFill>
                  <a:srgbClr val="FF0000"/>
                </a:solidFill>
              </a:rPr>
              <a:t>zakomponovať do zmluvy s trénerom</a:t>
            </a:r>
            <a:r>
              <a:rPr lang="sk-SK" sz="2400" dirty="0" smtClean="0">
                <a:solidFill>
                  <a:schemeClr val="bg1"/>
                </a:solidFill>
              </a:rPr>
              <a:t>).</a:t>
            </a:r>
            <a:endParaRPr lang="sk-SK" sz="2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zvládanie efektívnej komunikácie, úspechu a zlyhania, časový manažment, manažment stresu, </a:t>
            </a:r>
            <a:r>
              <a:rPr lang="sk-SK" sz="2400" dirty="0" err="1" smtClean="0">
                <a:solidFill>
                  <a:schemeClr val="bg1"/>
                </a:solidFill>
              </a:rPr>
              <a:t>fair-play</a:t>
            </a:r>
            <a:r>
              <a:rPr lang="sk-SK" sz="2400" dirty="0" smtClean="0">
                <a:solidFill>
                  <a:schemeClr val="bg1"/>
                </a:solidFill>
              </a:rPr>
              <a:t> a legálne prostredie, </a:t>
            </a:r>
            <a:r>
              <a:rPr lang="sk-SK" sz="2400" dirty="0" err="1" smtClean="0">
                <a:solidFill>
                  <a:schemeClr val="bg1"/>
                </a:solidFill>
              </a:rPr>
              <a:t>antidoping</a:t>
            </a:r>
            <a:r>
              <a:rPr lang="sk-SK" sz="24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722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</a:rPr>
              <a:t>Príklady dobrej praxe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Vo Veľkej Británii vyvinuli </a:t>
            </a:r>
            <a:r>
              <a:rPr lang="sk-SK" sz="2200" b="1" dirty="0" smtClean="0">
                <a:solidFill>
                  <a:schemeClr val="bg1"/>
                </a:solidFill>
              </a:rPr>
              <a:t>klasifikáciu pre podporu životného štýlu talentovaných športovcov </a:t>
            </a:r>
            <a:r>
              <a:rPr lang="sk-SK" sz="2200" dirty="0" smtClean="0">
                <a:solidFill>
                  <a:schemeClr val="bg1"/>
                </a:solidFill>
              </a:rPr>
              <a:t>(TALS v rámci štipendijného programu TASS).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Úroveň EQF 4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Poskytuje potrebné zručnosti, ktoré musí mať </a:t>
            </a:r>
            <a:r>
              <a:rPr lang="sk-SK" sz="2200" b="1" dirty="0" smtClean="0">
                <a:solidFill>
                  <a:schemeClr val="bg1"/>
                </a:solidFill>
              </a:rPr>
              <a:t>športový odborník</a:t>
            </a:r>
            <a:r>
              <a:rPr lang="sk-SK" sz="2200" dirty="0" smtClean="0">
                <a:solidFill>
                  <a:schemeClr val="bg1"/>
                </a:solidFill>
              </a:rPr>
              <a:t>, ak chce viesť ŠP a podporovať DK športovca.</a:t>
            </a:r>
            <a:endParaRPr lang="sk-SK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DVOJITÉ KARIÉRY ŠPORTOVCOV NA SLOVENSKU A V ZAHRANIČÍ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Jaromír </a:t>
            </a:r>
            <a:r>
              <a:rPr lang="sk-SK" sz="2000" dirty="0" err="1" smtClean="0">
                <a:solidFill>
                  <a:schemeClr val="bg1"/>
                </a:solidFill>
              </a:rPr>
              <a:t>Šimonek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1200" dirty="0" smtClean="0">
                <a:solidFill>
                  <a:schemeClr val="bg1"/>
                </a:solidFill>
              </a:rPr>
              <a:t>Katedra telesnej výchovy a športu,</a:t>
            </a:r>
          </a:p>
          <a:p>
            <a:r>
              <a:rPr lang="sk-SK" sz="1200" dirty="0" smtClean="0">
                <a:solidFill>
                  <a:schemeClr val="bg1"/>
                </a:solidFill>
              </a:rPr>
              <a:t>Pedagogická fakulta UKF Nitra</a:t>
            </a:r>
          </a:p>
          <a:p>
            <a:endParaRPr lang="sk-SK" sz="1200" dirty="0">
              <a:solidFill>
                <a:schemeClr val="bg1"/>
              </a:solidFill>
            </a:endParaRPr>
          </a:p>
          <a:p>
            <a:r>
              <a:rPr lang="sk-SK" sz="1200" dirty="0" smtClean="0">
                <a:solidFill>
                  <a:schemeClr val="bg1"/>
                </a:solidFill>
              </a:rPr>
              <a:t>Patince, 4.10.2016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4" name="Obrázok 3" descr="Ministerstvo školstva, vedy, výskumu a športu &#10;&lt;br /&gt;Slovenskej republik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9748"/>
            <a:ext cx="2304256" cy="57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Univerzita Konštantína Filozofa v Nitr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 b="20205"/>
          <a:stretch/>
        </p:blipFill>
        <p:spPr bwMode="auto">
          <a:xfrm>
            <a:off x="467544" y="784156"/>
            <a:ext cx="2057400" cy="80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/>
          <p:cNvPicPr/>
          <p:nvPr/>
        </p:nvPicPr>
        <p:blipFill rotWithShape="1">
          <a:blip r:embed="rId4"/>
          <a:srcRect l="17196" t="13529" r="37166" b="71471"/>
          <a:stretch/>
        </p:blipFill>
        <p:spPr bwMode="auto">
          <a:xfrm>
            <a:off x="2627785" y="944176"/>
            <a:ext cx="3467100" cy="64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2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Tréneri zdravotne oslabených športovcov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č</a:t>
            </a:r>
            <a:r>
              <a:rPr lang="sk-SK" sz="2400" dirty="0" smtClean="0">
                <a:solidFill>
                  <a:schemeClr val="bg1"/>
                </a:solidFill>
              </a:rPr>
              <a:t>asto na čiastočný úväzok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š</a:t>
            </a:r>
            <a:r>
              <a:rPr lang="sk-SK" sz="2400" dirty="0" smtClean="0">
                <a:solidFill>
                  <a:schemeClr val="bg1"/>
                </a:solidFill>
              </a:rPr>
              <a:t>pecifické opatrenia u zamestnávateľov (finančné náhrady, medzinárodné súťaže, kempy...) ako časť dohody o kolektívnom vyjednávaní pre profesionálnych trénerov.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324378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ŠPORTU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Podporné služby: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psychologická pomoc, tréningové kurzy osobného rozvoja, plánovanie kariéry, </a:t>
            </a:r>
            <a:r>
              <a:rPr lang="sk-SK" sz="2400" dirty="0" err="1" smtClean="0">
                <a:solidFill>
                  <a:schemeClr val="bg1"/>
                </a:solidFill>
              </a:rPr>
              <a:t>kaučing</a:t>
            </a:r>
            <a:r>
              <a:rPr lang="sk-SK" sz="2400" dirty="0" smtClean="0">
                <a:solidFill>
                  <a:schemeClr val="bg1"/>
                </a:solidFill>
              </a:rPr>
              <a:t>, manažment životného štýlu, adaptácia na prechod a zmenu, krízové intervencie),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e</a:t>
            </a:r>
            <a:r>
              <a:rPr lang="sk-SK" sz="2400" dirty="0" smtClean="0">
                <a:solidFill>
                  <a:schemeClr val="bg1"/>
                </a:solidFill>
              </a:rPr>
              <a:t>dukačná pomoc a informácie,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ríprava na nové zamestnanie, pomoc pri zamestnávaní sa športovcov.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Spolupráca podporných štruktúr – sieť špecialistov (finančných, psychologických, sociálnych, právnych expertov...)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2. OBLASŤ EDUKÁCIE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Primárny stupeň </a:t>
            </a:r>
            <a:r>
              <a:rPr lang="sk-SK" sz="2400" dirty="0" smtClean="0">
                <a:solidFill>
                  <a:schemeClr val="bg1"/>
                </a:solidFill>
              </a:rPr>
              <a:t>(6-10 rokov)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 </a:t>
            </a:r>
            <a:r>
              <a:rPr lang="sk-SK" sz="2000" dirty="0" smtClean="0">
                <a:solidFill>
                  <a:schemeClr val="bg1"/>
                </a:solidFill>
              </a:rPr>
              <a:t>V Belgicku mladí tenisti, plavci a gymnasti môžu na primárnom stupni vymeškať v škole 6 hod. týždenne a 10 poldní kvôli tréningom a súťažiam za rok.</a:t>
            </a:r>
          </a:p>
          <a:p>
            <a:pPr marL="0" indent="0">
              <a:buNone/>
            </a:pPr>
            <a:endParaRPr lang="sk-SK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Sekundárny stupeň </a:t>
            </a:r>
            <a:r>
              <a:rPr lang="sk-SK" sz="2000" dirty="0" smtClean="0">
                <a:solidFill>
                  <a:schemeClr val="bg1"/>
                </a:solidFill>
              </a:rPr>
              <a:t>- športové triedy na ZŠ a stredné športové školy (od r. 1970)</a:t>
            </a:r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Univerzity a vysoké školy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540402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EDUKÁCIE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Podpora mladých športovcov: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lexibilnosť rozvrhov,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redĺženie štúdia o rok,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oplnkové tútorstvo v škole,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rispôsobená organizácia skúšok a testov,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o</a:t>
            </a:r>
            <a:r>
              <a:rPr lang="sk-SK" sz="2400" dirty="0" smtClean="0">
                <a:solidFill>
                  <a:schemeClr val="bg1"/>
                </a:solidFill>
              </a:rPr>
              <a:t>slabení športovci nemajú také úľavy v škole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V Dánsku je 1 hod. tútorstva v škole pri reprezentácii dotovaná finančne NOV a Team </a:t>
            </a:r>
            <a:r>
              <a:rPr lang="sk-SK" sz="2200" dirty="0" err="1" smtClean="0">
                <a:solidFill>
                  <a:schemeClr val="bg1"/>
                </a:solidFill>
              </a:rPr>
              <a:t>Denmark</a:t>
            </a:r>
            <a:r>
              <a:rPr lang="sk-SK" sz="2200" dirty="0" smtClean="0">
                <a:solidFill>
                  <a:schemeClr val="bg1"/>
                </a:solidFill>
              </a:rPr>
              <a:t>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EDUKÁCIE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Odborné vzdelávanie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flexibilný prístup edukačnej inštitúcie aj zamestnávateľa (prax)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onuka tútorstva pre talentovaného športovca,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zdelanie v odboroch blízkych športu (inštruktor alebo tréner)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V Anglicku Výbor pre zručnosti </a:t>
            </a:r>
            <a:r>
              <a:rPr lang="sk-SK" sz="2000" b="1" dirty="0" err="1" smtClean="0">
                <a:solidFill>
                  <a:schemeClr val="bg1"/>
                </a:solidFill>
              </a:rPr>
              <a:t>Skills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</a:rPr>
              <a:t>Active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</a:rPr>
              <a:t>ponúka </a:t>
            </a:r>
            <a:r>
              <a:rPr lang="sk-SK" sz="2000" b="1" dirty="0" smtClean="0">
                <a:solidFill>
                  <a:schemeClr val="bg1"/>
                </a:solidFill>
              </a:rPr>
              <a:t>učňovský pomer </a:t>
            </a:r>
            <a:r>
              <a:rPr lang="sk-SK" sz="2000" dirty="0" smtClean="0">
                <a:solidFill>
                  <a:schemeClr val="bg1"/>
                </a:solidFill>
              </a:rPr>
              <a:t>v programe „</a:t>
            </a:r>
            <a:r>
              <a:rPr lang="sk-SK" sz="2000" dirty="0" err="1" smtClean="0">
                <a:solidFill>
                  <a:schemeClr val="bg1"/>
                </a:solidFill>
              </a:rPr>
              <a:t>Sporting</a:t>
            </a:r>
            <a:r>
              <a:rPr lang="sk-SK" sz="2000" dirty="0" smtClean="0">
                <a:solidFill>
                  <a:schemeClr val="bg1"/>
                </a:solidFill>
              </a:rPr>
              <a:t> Excellence“ pre 16-19 r. športovcov.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2500 športovcov v 20 druhoch športu (aj pre oslabených).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EDUKÁCIE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496944" cy="4047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Vysokoškolské vzdelávanie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FTVŠ a PF vedú k povolaniam učiteľa a trénera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Obsah štúdia – pozitívny i negatívny vplyv na športovú výkonnosť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Dištančné vzdelávanie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„Je možné uznávať vedeckú prípravu </a:t>
            </a:r>
            <a:r>
              <a:rPr lang="sk-SK" sz="2000" dirty="0" err="1" smtClean="0">
                <a:solidFill>
                  <a:schemeClr val="bg1"/>
                </a:solidFill>
              </a:rPr>
              <a:t>profes</a:t>
            </a:r>
            <a:r>
              <a:rPr lang="sk-SK" sz="2000" dirty="0" smtClean="0">
                <a:solidFill>
                  <a:schemeClr val="bg1"/>
                </a:solidFill>
              </a:rPr>
              <a:t>. športovca ako prvok v </a:t>
            </a:r>
            <a:r>
              <a:rPr lang="sk-SK" sz="2000" dirty="0" err="1" smtClean="0">
                <a:solidFill>
                  <a:schemeClr val="bg1"/>
                </a:solidFill>
              </a:rPr>
              <a:t>kurikule</a:t>
            </a:r>
            <a:r>
              <a:rPr lang="sk-SK" sz="2000" dirty="0" smtClean="0">
                <a:solidFill>
                  <a:schemeClr val="bg1"/>
                </a:solidFill>
              </a:rPr>
              <a:t>?“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000" dirty="0" err="1" smtClean="0">
                <a:solidFill>
                  <a:schemeClr val="bg1"/>
                </a:solidFill>
              </a:rPr>
              <a:t>Vrije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Universiteit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Brussel</a:t>
            </a:r>
            <a:r>
              <a:rPr lang="sk-SK" sz="2000" dirty="0" smtClean="0">
                <a:solidFill>
                  <a:schemeClr val="bg1"/>
                </a:solidFill>
              </a:rPr>
              <a:t> v Mgr. ŠP Telesná výchova ponúka individuálny 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št. plán </a:t>
            </a:r>
            <a:r>
              <a:rPr lang="sk-SK" sz="2000" b="1" dirty="0" smtClean="0">
                <a:solidFill>
                  <a:schemeClr val="bg1"/>
                </a:solidFill>
              </a:rPr>
              <a:t>„Elite </a:t>
            </a:r>
            <a:r>
              <a:rPr lang="sk-SK" sz="2000" b="1" dirty="0" err="1" smtClean="0">
                <a:solidFill>
                  <a:schemeClr val="bg1"/>
                </a:solidFill>
              </a:rPr>
              <a:t>Sport</a:t>
            </a:r>
            <a:r>
              <a:rPr lang="sk-SK" sz="2000" b="1" dirty="0" smtClean="0">
                <a:solidFill>
                  <a:schemeClr val="bg1"/>
                </a:solidFill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</a:rPr>
              <a:t>Career</a:t>
            </a:r>
            <a:r>
              <a:rPr lang="sk-SK" sz="2000" b="1" dirty="0" smtClean="0">
                <a:solidFill>
                  <a:schemeClr val="bg1"/>
                </a:solidFill>
              </a:rPr>
              <a:t>“ </a:t>
            </a:r>
            <a:r>
              <a:rPr lang="sk-SK" sz="2000" dirty="0" smtClean="0">
                <a:solidFill>
                  <a:schemeClr val="bg1"/>
                </a:solidFill>
              </a:rPr>
              <a:t>– vyhýba sa preťaženiu športovcov a učí ich aplikovať teoretické poznatky a aplikované zručnosti do analýzy, </a:t>
            </a:r>
            <a:r>
              <a:rPr lang="sk-SK" sz="2000" dirty="0" err="1" smtClean="0">
                <a:solidFill>
                  <a:schemeClr val="bg1"/>
                </a:solidFill>
              </a:rPr>
              <a:t>evaluácie</a:t>
            </a:r>
            <a:r>
              <a:rPr lang="sk-SK" sz="2000" dirty="0" smtClean="0">
                <a:solidFill>
                  <a:schemeClr val="bg1"/>
                </a:solidFill>
              </a:rPr>
              <a:t> a rozvoja ich vlastnej kariéry.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Vrcholoví športovci dosahujú lepšie akademické výsledky ako priemerní 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študenti bežných programov!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3. OBLASŤ ZAMESTNANIA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Kombinácia zamestnania a športu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poradenstvo pri plánovaní kariéry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flexibilita zo strany zamestnávateľov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u</a:t>
            </a:r>
            <a:r>
              <a:rPr lang="sk-SK" sz="2400" dirty="0" smtClean="0">
                <a:solidFill>
                  <a:schemeClr val="bg1"/>
                </a:solidFill>
              </a:rPr>
              <a:t>platnenie vo verejných inštitúciách, armáde, pohraničnej polícii, colnej správe, polícii, lesníctve </a:t>
            </a:r>
            <a:r>
              <a:rPr lang="sk-SK" sz="2400" dirty="0">
                <a:solidFill>
                  <a:schemeClr val="bg1"/>
                </a:solidFill>
              </a:rPr>
              <a:t>a pod.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rgbClr val="FF0000"/>
                </a:solidFill>
              </a:rPr>
              <a:t>Príklad dobrej praxe: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bg1"/>
                </a:solidFill>
              </a:rPr>
              <a:t>V Nemecku „</a:t>
            </a:r>
            <a:r>
              <a:rPr lang="sk-SK" sz="2000" b="1" dirty="0" smtClean="0">
                <a:solidFill>
                  <a:schemeClr val="bg1"/>
                </a:solidFill>
              </a:rPr>
              <a:t>Národné združenie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</a:rPr>
              <a:t>firiem</a:t>
            </a:r>
            <a:r>
              <a:rPr lang="sk-SK" sz="2000" dirty="0" smtClean="0">
                <a:solidFill>
                  <a:schemeClr val="bg1"/>
                </a:solidFill>
              </a:rPr>
              <a:t>“ ponúka miesto odbornej výučby a zamestnania kompatibilné so súťažným športom – </a:t>
            </a:r>
            <a:r>
              <a:rPr lang="sk-SK" sz="2000" b="1" dirty="0" smtClean="0">
                <a:solidFill>
                  <a:schemeClr val="bg1"/>
                </a:solidFill>
              </a:rPr>
              <a:t>„Nadácia na pomoc športu“</a:t>
            </a:r>
            <a:r>
              <a:rPr lang="sk-SK" sz="2000" dirty="0" smtClean="0">
                <a:solidFill>
                  <a:schemeClr val="bg1"/>
                </a:solidFill>
              </a:rPr>
              <a:t> poskytuje finančné kompenzácie.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OBLASŤ ZAMESTNANIA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Prechod ku kariére po skončení športovej kariéry:</a:t>
            </a:r>
          </a:p>
          <a:p>
            <a:pPr marL="457200" indent="-457200">
              <a:buAutoNum type="alphaLcParenR"/>
            </a:pPr>
            <a:r>
              <a:rPr lang="sk-SK" sz="2400" dirty="0">
                <a:solidFill>
                  <a:schemeClr val="bg1"/>
                </a:solidFill>
              </a:rPr>
              <a:t>n</a:t>
            </a:r>
            <a:r>
              <a:rPr lang="sk-SK" sz="2400" dirty="0" smtClean="0">
                <a:solidFill>
                  <a:schemeClr val="bg1"/>
                </a:solidFill>
              </a:rPr>
              <a:t>áhly (zranenie, nový výber...),</a:t>
            </a:r>
          </a:p>
          <a:p>
            <a:pPr marL="457200" indent="-457200">
              <a:buAutoNum type="alphaLcParenR"/>
            </a:pPr>
            <a:r>
              <a:rPr lang="sk-SK" sz="2400" dirty="0">
                <a:solidFill>
                  <a:schemeClr val="bg1"/>
                </a:solidFill>
              </a:rPr>
              <a:t>d</a:t>
            </a:r>
            <a:r>
              <a:rPr lang="sk-SK" sz="2400" dirty="0" smtClean="0">
                <a:solidFill>
                  <a:schemeClr val="bg1"/>
                </a:solidFill>
              </a:rPr>
              <a:t>lhodobý (nezáujem, </a:t>
            </a:r>
            <a:r>
              <a:rPr lang="sk-SK" sz="2400" dirty="0">
                <a:solidFill>
                  <a:schemeClr val="bg1"/>
                </a:solidFill>
              </a:rPr>
              <a:t>stagnácia, </a:t>
            </a:r>
            <a:r>
              <a:rPr lang="sk-SK" sz="2400" dirty="0" smtClean="0">
                <a:solidFill>
                  <a:schemeClr val="bg1"/>
                </a:solidFill>
              </a:rPr>
              <a:t>ponuka zamestnania, rozhodnutie založiť si rodinu...).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Opatrenia: 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plánovanie odchodu zo športu vopred,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efektívna sociálna podpora od rodiny, trénera, rovesníkov, hráčskych asociácií a športových organizácií.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4. OBLASŤ ZDRAVIA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Psychologická pomoc </a:t>
            </a:r>
            <a:r>
              <a:rPr lang="sk-SK" sz="2400" dirty="0" smtClean="0">
                <a:solidFill>
                  <a:schemeClr val="bg1"/>
                </a:solidFill>
              </a:rPr>
              <a:t>– ochorenia a zranenia</a:t>
            </a:r>
          </a:p>
          <a:p>
            <a:pPr marL="457200" indent="-457200">
              <a:buAutoNum type="alphaLcParenR"/>
            </a:pPr>
            <a:r>
              <a:rPr lang="sk-SK" sz="2400" dirty="0" smtClean="0">
                <a:solidFill>
                  <a:schemeClr val="bg1"/>
                </a:solidFill>
              </a:rPr>
              <a:t>emočný dopad (depresia, strach, nuda, vylúčenie z družstva)</a:t>
            </a:r>
          </a:p>
          <a:p>
            <a:pPr marL="457200" indent="-457200">
              <a:buAutoNum type="alphaLcParenR"/>
            </a:pPr>
            <a:r>
              <a:rPr lang="sk-SK" sz="2400" dirty="0">
                <a:solidFill>
                  <a:schemeClr val="bg1"/>
                </a:solidFill>
              </a:rPr>
              <a:t>f</a:t>
            </a:r>
            <a:r>
              <a:rPr lang="sk-SK" sz="2400" dirty="0" smtClean="0">
                <a:solidFill>
                  <a:schemeClr val="bg1"/>
                </a:solidFill>
              </a:rPr>
              <a:t>inančný dopad (strata zárobku, herných bonusov, odmien...)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Zdravotnícka podpora </a:t>
            </a:r>
            <a:r>
              <a:rPr lang="sk-SK" sz="2400" dirty="0" smtClean="0">
                <a:solidFill>
                  <a:schemeClr val="bg1"/>
                </a:solidFill>
              </a:rPr>
              <a:t>(zdravotné prehliadky, výživa, </a:t>
            </a:r>
            <a:r>
              <a:rPr lang="sk-SK" sz="2400" dirty="0" err="1" smtClean="0">
                <a:solidFill>
                  <a:schemeClr val="bg1"/>
                </a:solidFill>
              </a:rPr>
              <a:t>anti-doping</a:t>
            </a:r>
            <a:r>
              <a:rPr lang="sk-SK" sz="2400" dirty="0" smtClean="0">
                <a:solidFill>
                  <a:schemeClr val="bg1"/>
                </a:solidFill>
              </a:rPr>
              <a:t>, poistenie úrazov, zdravotne oslabení)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Programy prevencie </a:t>
            </a:r>
            <a:r>
              <a:rPr lang="sk-SK" sz="2400" dirty="0" smtClean="0">
                <a:solidFill>
                  <a:schemeClr val="bg1"/>
                </a:solidFill>
              </a:rPr>
              <a:t>(riziko pretrénovania, vyhorenia, zranení)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5. SOCIÁLNA OBLASŤ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Finančné stimuly (štipendiá, špecifické príspevky na stravu, ubytovanie, cestovanie, výstroj...),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Finančné odmeny (profesionálne zmluvy, sponzorstvo),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Kompenzačné opatrenia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Sociálne a podporné služby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Univerzita v Lisabone ponúka štipendium 400 Eur ročne tým, ktorí reprezentujú univerzitu, 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Gala univerzity – odmeňovanie športovcov rektorom 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063"/>
            <a:ext cx="8229600" cy="75642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SITUÁCIA - VÝCHODISKÁ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876164" y="1469171"/>
            <a:ext cx="1823628" cy="1254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KTO?</a:t>
            </a:r>
          </a:p>
          <a:p>
            <a:pPr algn="ctr"/>
            <a:r>
              <a:rPr lang="sk-SK" dirty="0" smtClean="0"/>
              <a:t>KTVŠ PF UKF Nitra +</a:t>
            </a:r>
          </a:p>
          <a:p>
            <a:pPr algn="ctr"/>
            <a:r>
              <a:rPr lang="sk-SK" dirty="0" smtClean="0"/>
              <a:t>MŠVVŠ</a:t>
            </a:r>
            <a:endParaRPr lang="sk-SK" dirty="0"/>
          </a:p>
        </p:txBody>
      </p:sp>
      <p:sp>
        <p:nvSpPr>
          <p:cNvPr id="5" name="Zaoblený obdĺžnik 4"/>
          <p:cNvSpPr/>
          <p:nvPr/>
        </p:nvSpPr>
        <p:spPr>
          <a:xfrm>
            <a:off x="467544" y="3147670"/>
            <a:ext cx="2520280" cy="1504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V RÁMCI ČOHO?</a:t>
            </a:r>
          </a:p>
          <a:p>
            <a:pPr algn="ctr"/>
            <a:r>
              <a:rPr lang="sk-SK" dirty="0" smtClean="0"/>
              <a:t>Medzinárodný projekt „Regionálne centrum pre dvojité kariéry v športe“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3227276" y="1098765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PREČO?</a:t>
            </a:r>
          </a:p>
          <a:p>
            <a:pPr algn="ctr"/>
            <a:r>
              <a:rPr lang="sk-SK" dirty="0"/>
              <a:t>Vzdelanostná spoločnosť</a:t>
            </a:r>
          </a:p>
          <a:p>
            <a:pPr algn="ctr"/>
            <a:r>
              <a:rPr lang="sk-SK" dirty="0" smtClean="0"/>
              <a:t>Potreby trhu práce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3293203" y="3669609"/>
            <a:ext cx="299918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AKO?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</a:rPr>
              <a:t>Semináre, publikácie, založenie Regionálnych centier pre dvojité kariéry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6516216" y="2857500"/>
            <a:ext cx="187220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S KÝM?</a:t>
            </a:r>
          </a:p>
          <a:p>
            <a:pPr algn="ctr"/>
            <a:r>
              <a:rPr lang="sk-SK" dirty="0" smtClean="0"/>
              <a:t>Ministerstvá, školy, trh práce, podnikateľský sektor, zväzy, šport</a:t>
            </a:r>
            <a:endParaRPr lang="sk-SK" dirty="0"/>
          </a:p>
        </p:txBody>
      </p:sp>
      <p:sp>
        <p:nvSpPr>
          <p:cNvPr id="9" name="Zaoblený obdĺžnik 8"/>
          <p:cNvSpPr/>
          <p:nvPr/>
        </p:nvSpPr>
        <p:spPr>
          <a:xfrm>
            <a:off x="6300192" y="1273324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ZA ČO?</a:t>
            </a:r>
          </a:p>
          <a:p>
            <a:pPr algn="ctr"/>
            <a:r>
              <a:rPr lang="sk-SK" dirty="0" smtClean="0"/>
              <a:t>Projekt EÚ </a:t>
            </a:r>
            <a:r>
              <a:rPr lang="sk-SK" dirty="0" err="1" smtClean="0"/>
              <a:t>Erasmus</a:t>
            </a:r>
            <a:r>
              <a:rPr lang="sk-SK" dirty="0" smtClean="0"/>
              <a:t>+ Šport</a:t>
            </a:r>
          </a:p>
          <a:p>
            <a:pPr algn="ctr"/>
            <a:r>
              <a:rPr lang="sk-SK" dirty="0" smtClean="0"/>
              <a:t>400.780 </a:t>
            </a:r>
            <a:r>
              <a:rPr lang="sk-SK" dirty="0"/>
              <a:t>EUR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3635896" y="2497460"/>
            <a:ext cx="17030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Dvojité kariéry športovcov</a:t>
            </a:r>
            <a:endParaRPr lang="sk-SK" b="1" dirty="0">
              <a:solidFill>
                <a:srgbClr val="FF0000"/>
              </a:solidFill>
            </a:endParaRPr>
          </a:p>
        </p:txBody>
      </p:sp>
      <p:cxnSp>
        <p:nvCxnSpPr>
          <p:cNvPr id="12" name="Rovná spojovacia šípka 11"/>
          <p:cNvCxnSpPr>
            <a:stCxn id="10" idx="1"/>
            <a:endCxn id="4" idx="3"/>
          </p:cNvCxnSpPr>
          <p:nvPr/>
        </p:nvCxnSpPr>
        <p:spPr>
          <a:xfrm flipH="1" flipV="1">
            <a:off x="2699792" y="2096511"/>
            <a:ext cx="936104" cy="941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2987824" y="3289548"/>
            <a:ext cx="648072" cy="61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>
            <a:stCxn id="10" idx="2"/>
          </p:cNvCxnSpPr>
          <p:nvPr/>
        </p:nvCxnSpPr>
        <p:spPr>
          <a:xfrm>
            <a:off x="4487416" y="3577580"/>
            <a:ext cx="0" cy="92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10" idx="0"/>
            <a:endCxn id="6" idx="2"/>
          </p:cNvCxnSpPr>
          <p:nvPr/>
        </p:nvCxnSpPr>
        <p:spPr>
          <a:xfrm flipV="1">
            <a:off x="4487416" y="2322901"/>
            <a:ext cx="0" cy="174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>
            <a:stCxn id="10" idx="3"/>
          </p:cNvCxnSpPr>
          <p:nvPr/>
        </p:nvCxnSpPr>
        <p:spPr>
          <a:xfrm flipV="1">
            <a:off x="5338936" y="2410180"/>
            <a:ext cx="1033264" cy="627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endCxn id="8" idx="1"/>
          </p:cNvCxnSpPr>
          <p:nvPr/>
        </p:nvCxnSpPr>
        <p:spPr>
          <a:xfrm>
            <a:off x="5338936" y="3217540"/>
            <a:ext cx="117728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SOCIÁLNA OBLASŤ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b="1" dirty="0" err="1" smtClean="0">
                <a:solidFill>
                  <a:schemeClr val="bg1"/>
                </a:solidFill>
              </a:rPr>
              <a:t>Sport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b="1" dirty="0" err="1" smtClean="0">
                <a:solidFill>
                  <a:schemeClr val="bg1"/>
                </a:solidFill>
              </a:rPr>
              <a:t>Aid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b="1" dirty="0" err="1" smtClean="0">
                <a:solidFill>
                  <a:schemeClr val="bg1"/>
                </a:solidFill>
              </a:rPr>
              <a:t>Austria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dirty="0" smtClean="0">
                <a:solidFill>
                  <a:schemeClr val="bg1"/>
                </a:solidFill>
              </a:rPr>
              <a:t>podporuje 460 športovcov v 5 kategóriách (dospelí, juniori, ženy, oslabení)</a:t>
            </a:r>
          </a:p>
          <a:p>
            <a:pPr marL="0" indent="0">
              <a:buNone/>
            </a:pPr>
            <a:r>
              <a:rPr lang="sk-SK" sz="2200" b="1" dirty="0" err="1" smtClean="0">
                <a:solidFill>
                  <a:schemeClr val="bg1"/>
                </a:solidFill>
              </a:rPr>
              <a:t>Sport</a:t>
            </a:r>
            <a:r>
              <a:rPr lang="sk-SK" sz="2200" b="1" dirty="0" smtClean="0">
                <a:solidFill>
                  <a:schemeClr val="bg1"/>
                </a:solidFill>
              </a:rPr>
              <a:t> </a:t>
            </a:r>
            <a:r>
              <a:rPr lang="sk-SK" sz="2200" b="1" dirty="0" err="1" smtClean="0">
                <a:solidFill>
                  <a:schemeClr val="bg1"/>
                </a:solidFill>
              </a:rPr>
              <a:t>Aid</a:t>
            </a:r>
            <a:r>
              <a:rPr lang="sk-SK" sz="2200" b="1" dirty="0" smtClean="0">
                <a:solidFill>
                  <a:schemeClr val="bg1"/>
                </a:solidFill>
              </a:rPr>
              <a:t> Nemecko </a:t>
            </a:r>
            <a:r>
              <a:rPr lang="sk-SK" sz="2200" dirty="0" smtClean="0">
                <a:solidFill>
                  <a:schemeClr val="bg1"/>
                </a:solidFill>
              </a:rPr>
              <a:t>– 3.800 športovcov – 10-12 </a:t>
            </a:r>
            <a:r>
              <a:rPr lang="sk-SK" sz="2200" dirty="0" err="1" smtClean="0">
                <a:solidFill>
                  <a:schemeClr val="bg1"/>
                </a:solidFill>
              </a:rPr>
              <a:t>mln</a:t>
            </a:r>
            <a:r>
              <a:rPr lang="sk-SK" sz="2200" dirty="0" smtClean="0">
                <a:solidFill>
                  <a:schemeClr val="bg1"/>
                </a:solidFill>
              </a:rPr>
              <a:t> eur za rok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(65% z darov, zisk z podujatí, fondov, 20% z lotérií a 15% zo športovej značky)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bg1"/>
                </a:solidFill>
              </a:rPr>
              <a:t>Profesionáli v Dánsku </a:t>
            </a:r>
            <a:r>
              <a:rPr lang="sk-SK" sz="2200" dirty="0" smtClean="0">
                <a:solidFill>
                  <a:schemeClr val="bg1"/>
                </a:solidFill>
              </a:rPr>
              <a:t>si predplatia </a:t>
            </a:r>
            <a:r>
              <a:rPr lang="sk-SK" sz="2200" b="1" dirty="0" smtClean="0">
                <a:solidFill>
                  <a:schemeClr val="bg1"/>
                </a:solidFill>
              </a:rPr>
              <a:t>penzijné programy s úpravou dane </a:t>
            </a:r>
            <a:r>
              <a:rPr lang="sk-SK" sz="2200" dirty="0" smtClean="0">
                <a:solidFill>
                  <a:schemeClr val="bg1"/>
                </a:solidFill>
              </a:rPr>
              <a:t>a použijú peniaze na </a:t>
            </a:r>
            <a:r>
              <a:rPr lang="sk-SK" sz="2200" b="1" dirty="0" smtClean="0">
                <a:solidFill>
                  <a:schemeClr val="bg1"/>
                </a:solidFill>
              </a:rPr>
              <a:t>vzdelávacie programy alebo podnikanie.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098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SOCIÁLNA OBLASŤ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191853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Príklady dobrej praxe:</a:t>
            </a:r>
          </a:p>
          <a:p>
            <a:pPr marL="0" indent="0">
              <a:buNone/>
            </a:pPr>
            <a:r>
              <a:rPr lang="sk-SK" sz="2200" b="1" dirty="0" smtClean="0">
                <a:solidFill>
                  <a:schemeClr val="bg1"/>
                </a:solidFill>
              </a:rPr>
              <a:t>Francúzska vláda </a:t>
            </a:r>
            <a:r>
              <a:rPr lang="sk-SK" sz="2200" dirty="0" smtClean="0">
                <a:solidFill>
                  <a:schemeClr val="bg1"/>
                </a:solidFill>
              </a:rPr>
              <a:t>– schéma financovania sociálneho zabezpečenia a dôchodku už počas športovej kariéry (2.500 – 3.000 športovcov):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Kompenzácia rokov stratených počas športovej kariéry, kedy športovec nedostával penzijné príspevky.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EURÓPSKA DIMENZIA DK V ŠPORTE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40478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Tréning a štúdium v zahraničí </a:t>
            </a:r>
            <a:r>
              <a:rPr lang="sk-SK" sz="2400" dirty="0" smtClean="0">
                <a:solidFill>
                  <a:schemeClr val="bg1"/>
                </a:solidFill>
              </a:rPr>
              <a:t>(ŠP, turnaje, EYOD, juniorské     	majstrovstvá, sústredenia, napr.  tenis, lyžovanie, 	problémy v škole, zamestnaní).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2.    </a:t>
            </a:r>
            <a:r>
              <a:rPr lang="sk-SK" sz="2400" dirty="0" err="1" smtClean="0">
                <a:solidFill>
                  <a:srgbClr val="FF0000"/>
                </a:solidFill>
              </a:rPr>
              <a:t>Kurikulum</a:t>
            </a:r>
            <a:r>
              <a:rPr lang="sk-SK" sz="2400" dirty="0" smtClean="0">
                <a:solidFill>
                  <a:srgbClr val="FF0000"/>
                </a:solidFill>
              </a:rPr>
              <a:t> na medzinárodnej úrovni</a:t>
            </a:r>
            <a:r>
              <a:rPr lang="sk-SK" sz="2400" dirty="0" smtClean="0">
                <a:solidFill>
                  <a:schemeClr val="bg1"/>
                </a:solidFill>
              </a:rPr>
              <a:t>: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veda, manažment,   	politika, trénerstvo..., dištančné vzdelávanie, možnosť 	študovať rovnaké predmety aj v zahraničí.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EURÓPSKA DIMENZIA DK V ŠPORTE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5292"/>
            <a:ext cx="8229600" cy="411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3. Kvalita vzdelávania</a:t>
            </a:r>
            <a:r>
              <a:rPr lang="sk-SK" sz="2400" dirty="0" smtClean="0">
                <a:solidFill>
                  <a:schemeClr val="bg1"/>
                </a:solidFill>
              </a:rPr>
              <a:t>: vytvorenie minimálneho európskeho rámca požiadaviek na kvalitu.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4. </a:t>
            </a:r>
            <a:r>
              <a:rPr lang="sk-SK" sz="2400" dirty="0" err="1" smtClean="0">
                <a:solidFill>
                  <a:srgbClr val="FF0000"/>
                </a:solidFill>
              </a:rPr>
              <a:t>Disseminácia</a:t>
            </a:r>
            <a:r>
              <a:rPr lang="sk-SK" sz="2400" dirty="0" smtClean="0">
                <a:solidFill>
                  <a:srgbClr val="FF0000"/>
                </a:solidFill>
              </a:rPr>
              <a:t> informácií </a:t>
            </a:r>
            <a:r>
              <a:rPr lang="sk-SK" sz="2400" dirty="0" smtClean="0">
                <a:solidFill>
                  <a:schemeClr val="bg1"/>
                </a:solidFill>
              </a:rPr>
              <a:t>o DK športovcov: informovať športovcov o možnosti spojiť športovú a civilnú kariéru.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5. Vedecký výskum </a:t>
            </a:r>
            <a:r>
              <a:rPr lang="sk-SK" sz="2400" dirty="0" smtClean="0">
                <a:solidFill>
                  <a:schemeClr val="bg1"/>
                </a:solidFill>
              </a:rPr>
              <a:t>v oblasti DK. 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STRATÉGIE PODPORY ŠPORTOVÝCH TALENTOV NA SLOVENSKU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dirty="0" smtClean="0">
              <a:solidFill>
                <a:schemeClr val="bg1"/>
              </a:solidFill>
            </a:endParaRP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Zákon o športe č. </a:t>
            </a:r>
            <a:r>
              <a:rPr lang="sk-SK" sz="2400" dirty="0">
                <a:solidFill>
                  <a:schemeClr val="bg1"/>
                </a:solidFill>
              </a:rPr>
              <a:t>440 (</a:t>
            </a:r>
            <a:r>
              <a:rPr lang="sk-SK" sz="2400" dirty="0" smtClean="0">
                <a:solidFill>
                  <a:schemeClr val="bg1"/>
                </a:solidFill>
              </a:rPr>
              <a:t>Január 2016</a:t>
            </a:r>
            <a:r>
              <a:rPr lang="sk-SK" sz="24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Vyhláška č. </a:t>
            </a:r>
            <a:r>
              <a:rPr lang="sk-SK" sz="2400" dirty="0">
                <a:solidFill>
                  <a:schemeClr val="bg1"/>
                </a:solidFill>
              </a:rPr>
              <a:t>110 (</a:t>
            </a:r>
            <a:r>
              <a:rPr lang="sk-SK" sz="2400" dirty="0" smtClean="0">
                <a:solidFill>
                  <a:schemeClr val="bg1"/>
                </a:solidFill>
              </a:rPr>
              <a:t>Február </a:t>
            </a:r>
            <a:r>
              <a:rPr lang="sk-SK" sz="2400" dirty="0">
                <a:solidFill>
                  <a:schemeClr val="bg1"/>
                </a:solidFill>
              </a:rPr>
              <a:t>2016)</a:t>
            </a:r>
          </a:p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Vyhláška č. </a:t>
            </a:r>
            <a:r>
              <a:rPr lang="sk-SK" sz="2400" dirty="0">
                <a:solidFill>
                  <a:schemeClr val="bg1"/>
                </a:solidFill>
              </a:rPr>
              <a:t>51 (</a:t>
            </a:r>
            <a:r>
              <a:rPr lang="sk-SK" sz="2400" dirty="0" smtClean="0">
                <a:solidFill>
                  <a:schemeClr val="bg1"/>
                </a:solidFill>
              </a:rPr>
              <a:t>Január </a:t>
            </a:r>
            <a:r>
              <a:rPr lang="sk-SK" sz="2400" dirty="0">
                <a:solidFill>
                  <a:schemeClr val="bg1"/>
                </a:solidFill>
              </a:rPr>
              <a:t>2016)</a:t>
            </a:r>
          </a:p>
          <a:p>
            <a:pPr marL="0" indent="0" algn="ctr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127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ZÁKON O ŠPORTE č. 440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DEFINÍCIE POJMOV:</a:t>
            </a:r>
            <a:endParaRPr lang="sk-SK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(3) </a:t>
            </a:r>
            <a:r>
              <a:rPr lang="sk-SK" sz="2400" b="1" dirty="0" smtClean="0">
                <a:solidFill>
                  <a:schemeClr val="bg1"/>
                </a:solidFill>
              </a:rPr>
              <a:t>Profesionálny športovec..</a:t>
            </a:r>
            <a:r>
              <a:rPr lang="sk-SK" sz="2400" dirty="0" smtClean="0">
                <a:solidFill>
                  <a:schemeClr val="bg1"/>
                </a:solidFill>
              </a:rPr>
              <a:t>.vykonáva šport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a) n</a:t>
            </a:r>
            <a:r>
              <a:rPr lang="sk-SK" sz="2400" dirty="0" smtClean="0">
                <a:solidFill>
                  <a:schemeClr val="bg1"/>
                </a:solidFill>
              </a:rPr>
              <a:t>a základe zmluvy o profesionálnom vykonávaní športu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b) n</a:t>
            </a:r>
            <a:r>
              <a:rPr lang="sk-SK" sz="2400" dirty="0" smtClean="0">
                <a:solidFill>
                  <a:schemeClr val="bg1"/>
                </a:solidFill>
              </a:rPr>
              <a:t>a základe pracovno-právneho vzťahu 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>
                <a:solidFill>
                  <a:schemeClr val="bg1"/>
                </a:solidFill>
              </a:rPr>
              <a:t>c) a</a:t>
            </a:r>
            <a:r>
              <a:rPr lang="sk-SK" sz="2400" dirty="0" smtClean="0">
                <a:solidFill>
                  <a:schemeClr val="bg1"/>
                </a:solidFill>
              </a:rPr>
              <a:t>ko SZČO (platí dane).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82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68394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>
                <a:solidFill>
                  <a:schemeClr val="bg1"/>
                </a:solidFill>
              </a:rPr>
              <a:t>Na Slovensku je asi </a:t>
            </a:r>
            <a:r>
              <a:rPr lang="sk-SK" sz="2400" dirty="0">
                <a:solidFill>
                  <a:schemeClr val="bg1"/>
                </a:solidFill>
              </a:rPr>
              <a:t>700 – 1000 </a:t>
            </a:r>
            <a:r>
              <a:rPr lang="sk-SK" sz="2400" dirty="0" smtClean="0">
                <a:solidFill>
                  <a:schemeClr val="bg1"/>
                </a:solidFill>
              </a:rPr>
              <a:t>aktívnych výkonnostných športovcov so zárobkom v priemere 1,000 až </a:t>
            </a:r>
            <a:r>
              <a:rPr lang="sk-SK" sz="2400" dirty="0">
                <a:solidFill>
                  <a:schemeClr val="bg1"/>
                </a:solidFill>
              </a:rPr>
              <a:t>3,000 EUR.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Športové asociácie a kluby musia odviesť </a:t>
            </a:r>
            <a:r>
              <a:rPr lang="sk-SK" sz="2400" dirty="0">
                <a:solidFill>
                  <a:srgbClr val="FF0000"/>
                </a:solidFill>
              </a:rPr>
              <a:t>35% </a:t>
            </a:r>
            <a:r>
              <a:rPr lang="sk-SK" sz="2400" dirty="0" smtClean="0">
                <a:solidFill>
                  <a:srgbClr val="FF0000"/>
                </a:solidFill>
              </a:rPr>
              <a:t>daňových odvodov</a:t>
            </a:r>
            <a:r>
              <a:rPr lang="sk-SK" sz="2400" dirty="0" smtClean="0">
                <a:solidFill>
                  <a:schemeClr val="bg1"/>
                </a:solidFill>
              </a:rPr>
              <a:t> do štátnych fondov.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Športovci môžu legitímne požiadať o starobný dôchodok.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8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(5) </a:t>
            </a:r>
            <a:r>
              <a:rPr lang="sk-SK" sz="2400" b="1" dirty="0" smtClean="0">
                <a:solidFill>
                  <a:schemeClr val="bg1"/>
                </a:solidFill>
              </a:rPr>
              <a:t>Talentovaný športovec</a:t>
            </a:r>
            <a:r>
              <a:rPr lang="sk-SK" sz="2400" dirty="0" smtClean="0">
                <a:solidFill>
                  <a:schemeClr val="bg1"/>
                </a:solidFill>
              </a:rPr>
              <a:t> je športovec vo veku do </a:t>
            </a:r>
            <a:r>
              <a:rPr lang="sk-SK" sz="2400" dirty="0">
                <a:solidFill>
                  <a:schemeClr val="bg1"/>
                </a:solidFill>
              </a:rPr>
              <a:t>18 </a:t>
            </a:r>
            <a:r>
              <a:rPr lang="sk-SK" sz="2400" dirty="0" smtClean="0">
                <a:solidFill>
                  <a:schemeClr val="bg1"/>
                </a:solidFill>
              </a:rPr>
              <a:t>rokov, </a:t>
            </a:r>
            <a:r>
              <a:rPr lang="sk-SK" sz="2400" dirty="0">
                <a:solidFill>
                  <a:schemeClr val="bg1"/>
                </a:solidFill>
              </a:rPr>
              <a:t>ktorý prejavil vysokú úroveň talentu, športových zručnosti a športových schopností a je zaradený do zoznamu talentovaných športovcov; 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(</a:t>
            </a:r>
            <a:r>
              <a:rPr lang="sk-SK" sz="2400" dirty="0" smtClean="0">
                <a:solidFill>
                  <a:schemeClr val="bg1"/>
                </a:solidFill>
              </a:rPr>
              <a:t>predpis </a:t>
            </a:r>
            <a:r>
              <a:rPr lang="sk-SK" sz="2400" dirty="0">
                <a:solidFill>
                  <a:schemeClr val="bg1"/>
                </a:solidFill>
              </a:rPr>
              <a:t>národného športového zväzu môže určiť vyššiu hranicu veku talentovaného športovca, najviac do 23 rokov </a:t>
            </a:r>
            <a:r>
              <a:rPr lang="sk-SK" sz="2400" dirty="0" smtClean="0">
                <a:solidFill>
                  <a:schemeClr val="bg1"/>
                </a:solidFill>
              </a:rPr>
              <a:t>veku).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</a:t>
            </a:r>
            <a:r>
              <a:rPr lang="sk-SK" sz="3600" b="1" dirty="0" smtClean="0">
                <a:solidFill>
                  <a:schemeClr val="bg1"/>
                </a:solidFill>
              </a:rPr>
              <a:t>440, </a:t>
            </a:r>
            <a:r>
              <a:rPr lang="sk-SK" sz="3600" b="1" dirty="0">
                <a:solidFill>
                  <a:schemeClr val="bg1"/>
                </a:solidFill>
              </a:rPr>
              <a:t>§ 16 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Športový zväz: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zabezpečuje </a:t>
            </a:r>
            <a:r>
              <a:rPr lang="sk-SK" sz="2600" dirty="0">
                <a:solidFill>
                  <a:schemeClr val="bg1"/>
                </a:solidFill>
              </a:rPr>
              <a:t>starostlivosť o talentovaných </a:t>
            </a:r>
            <a:r>
              <a:rPr lang="sk-SK" sz="2600" dirty="0" smtClean="0">
                <a:solidFill>
                  <a:schemeClr val="bg1"/>
                </a:solidFill>
              </a:rPr>
              <a:t>športovcov,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zaraďuje </a:t>
            </a:r>
            <a:r>
              <a:rPr lang="sk-SK" sz="2600" dirty="0">
                <a:solidFill>
                  <a:schemeClr val="bg1"/>
                </a:solidFill>
              </a:rPr>
              <a:t>športovcov do </a:t>
            </a:r>
            <a:r>
              <a:rPr lang="sk-SK" sz="2600" dirty="0">
                <a:solidFill>
                  <a:srgbClr val="FF0000"/>
                </a:solidFill>
              </a:rPr>
              <a:t>zoznamu talentovaných športovcov </a:t>
            </a:r>
            <a:r>
              <a:rPr lang="sk-SK" sz="2600" dirty="0">
                <a:solidFill>
                  <a:schemeClr val="bg1"/>
                </a:solidFill>
              </a:rPr>
              <a:t>podľa výkonnostných kritérií určených predpisom národného športového zväzu, 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vedie </a:t>
            </a:r>
            <a:r>
              <a:rPr lang="sk-SK" sz="2600" dirty="0">
                <a:solidFill>
                  <a:schemeClr val="bg1"/>
                </a:solidFill>
              </a:rPr>
              <a:t>a každoročne zverejňuje zoznam talentovaných </a:t>
            </a:r>
            <a:r>
              <a:rPr lang="sk-SK" sz="2600" dirty="0" smtClean="0">
                <a:solidFill>
                  <a:schemeClr val="bg1"/>
                </a:solidFill>
              </a:rPr>
              <a:t>športovcov,</a:t>
            </a:r>
          </a:p>
          <a:p>
            <a:pPr>
              <a:buFontTx/>
              <a:buChar char="-"/>
            </a:pPr>
            <a:r>
              <a:rPr lang="sk-SK" sz="2600" dirty="0" smtClean="0">
                <a:solidFill>
                  <a:schemeClr val="bg1"/>
                </a:solidFill>
              </a:rPr>
              <a:t>metodicky </a:t>
            </a:r>
            <a:r>
              <a:rPr lang="sk-SK" sz="2600" dirty="0">
                <a:solidFill>
                  <a:schemeClr val="bg1"/>
                </a:solidFill>
              </a:rPr>
              <a:t>riadi a usmerňuje prípravu talentovaných športovcov,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9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35"/>
            <a:ext cx="8229600" cy="540402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440, </a:t>
            </a:r>
            <a:r>
              <a:rPr lang="sk-SK" sz="3600" b="1" dirty="0" smtClean="0">
                <a:solidFill>
                  <a:schemeClr val="bg1"/>
                </a:solidFill>
              </a:rPr>
              <a:t>§ </a:t>
            </a:r>
            <a:r>
              <a:rPr lang="sk-SK" sz="3600" b="1" dirty="0">
                <a:solidFill>
                  <a:schemeClr val="bg1"/>
                </a:solidFill>
              </a:rPr>
              <a:t>33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769268"/>
            <a:ext cx="822960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b="1" dirty="0" smtClean="0">
                <a:solidFill>
                  <a:srgbClr val="FF0000"/>
                </a:solidFill>
              </a:rPr>
              <a:t>Povinnosti športovej organizácie:</a:t>
            </a: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zabezpečiť </a:t>
            </a:r>
            <a:r>
              <a:rPr lang="sk-SK" sz="2200" dirty="0">
                <a:solidFill>
                  <a:schemeClr val="bg1"/>
                </a:solidFill>
              </a:rPr>
              <a:t>sústavnú prípravu športovca na súťaž a účasť športovca na súťaži pod vedením trénera s požadovanou odbornou spôsobilosťou,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vyplácať </a:t>
            </a:r>
            <a:r>
              <a:rPr lang="sk-SK" sz="2200" dirty="0">
                <a:solidFill>
                  <a:schemeClr val="bg1"/>
                </a:solidFill>
              </a:rPr>
              <a:t>športovcovi dohodnutú mzdu,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vytvárať </a:t>
            </a:r>
            <a:r>
              <a:rPr lang="sk-SK" sz="2200" dirty="0">
                <a:solidFill>
                  <a:schemeClr val="bg1"/>
                </a:solidFill>
              </a:rPr>
              <a:t>vhodné podmienky na vykonávanie športu,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umožniť </a:t>
            </a:r>
            <a:r>
              <a:rPr lang="sk-SK" sz="2200" dirty="0">
                <a:solidFill>
                  <a:schemeClr val="bg1"/>
                </a:solidFill>
              </a:rPr>
              <a:t>športovému reprezentantovi účasť na športovej reprezentácii,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zabezpečiť </a:t>
            </a:r>
            <a:r>
              <a:rPr lang="sk-SK" sz="2200" dirty="0">
                <a:solidFill>
                  <a:schemeClr val="bg1"/>
                </a:solidFill>
              </a:rPr>
              <a:t>v súvislosti s vykonávaním športu zdravotnú starostlivosť, regeneráciu a oddych športovca,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0"/>
              </a:spcBef>
              <a:buAutoNum type="alphaLcParenR"/>
            </a:pPr>
            <a:r>
              <a:rPr lang="sk-SK" sz="2200" dirty="0" smtClean="0">
                <a:solidFill>
                  <a:srgbClr val="FF0000"/>
                </a:solidFill>
              </a:rPr>
              <a:t>umožniť </a:t>
            </a:r>
            <a:r>
              <a:rPr lang="sk-SK" sz="2200" dirty="0">
                <a:solidFill>
                  <a:srgbClr val="FF0000"/>
                </a:solidFill>
              </a:rPr>
              <a:t>športovcovi prípravu na povolanie, ak ide o žiaka </a:t>
            </a:r>
            <a:endParaRPr lang="sk-SK" sz="22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200" dirty="0">
                <a:solidFill>
                  <a:srgbClr val="FF0000"/>
                </a:solidFill>
              </a:rPr>
              <a:t> </a:t>
            </a:r>
            <a:r>
              <a:rPr lang="sk-SK" sz="2200" dirty="0" smtClean="0">
                <a:solidFill>
                  <a:srgbClr val="FF0000"/>
                </a:solidFill>
              </a:rPr>
              <a:t>       strednej </a:t>
            </a:r>
            <a:r>
              <a:rPr lang="sk-SK" sz="2200" dirty="0">
                <a:solidFill>
                  <a:srgbClr val="FF0000"/>
                </a:solidFill>
              </a:rPr>
              <a:t>školy alebo študenta vysokej školy</a:t>
            </a:r>
            <a:endParaRPr lang="sk-SK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612410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PARTNERI PROJEKTU DC4AC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9308"/>
            <a:ext cx="8363272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u="sng" dirty="0" smtClean="0">
                <a:solidFill>
                  <a:schemeClr val="bg1"/>
                </a:solidFill>
              </a:rPr>
              <a:t>Hlavný riešiteľ:</a:t>
            </a:r>
            <a:r>
              <a:rPr lang="sk-SK" sz="2600" b="1" dirty="0" smtClean="0">
                <a:solidFill>
                  <a:schemeClr val="bg1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Národný športový inštitút Bukurešť</a:t>
            </a:r>
            <a:r>
              <a:rPr lang="en-GB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</a:t>
            </a:r>
            <a:r>
              <a:rPr lang="en-GB" sz="2600" dirty="0" smtClean="0">
                <a:solidFill>
                  <a:schemeClr val="bg1"/>
                </a:solidFill>
              </a:rPr>
              <a:t>R</a:t>
            </a:r>
            <a:r>
              <a:rPr lang="sk-SK" sz="2600" dirty="0" smtClean="0">
                <a:solidFill>
                  <a:schemeClr val="bg1"/>
                </a:solidFill>
              </a:rPr>
              <a:t>o)</a:t>
            </a:r>
          </a:p>
          <a:p>
            <a:pPr marL="0" indent="0">
              <a:buNone/>
            </a:pPr>
            <a:r>
              <a:rPr lang="sk-SK" sz="2600" b="1" u="sng" dirty="0" smtClean="0">
                <a:solidFill>
                  <a:schemeClr val="bg1"/>
                </a:solidFill>
              </a:rPr>
              <a:t>Riešitelia:</a:t>
            </a:r>
            <a:r>
              <a:rPr lang="sk-SK" sz="26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Univerzita Konštantína Filozofa, </a:t>
            </a:r>
            <a:r>
              <a:rPr lang="sk-SK" sz="2200" dirty="0" err="1" smtClean="0">
                <a:solidFill>
                  <a:schemeClr val="bg1"/>
                </a:solidFill>
              </a:rPr>
              <a:t>PdF</a:t>
            </a:r>
            <a:r>
              <a:rPr lang="sk-SK" sz="2200" dirty="0" smtClean="0">
                <a:solidFill>
                  <a:schemeClr val="bg1"/>
                </a:solidFill>
              </a:rPr>
              <a:t> Nitra (Slovensko), </a:t>
            </a:r>
          </a:p>
          <a:p>
            <a:pPr marL="0" indent="0">
              <a:buNone/>
            </a:pPr>
            <a:r>
              <a:rPr lang="en-GB" sz="2200" dirty="0" err="1" smtClean="0">
                <a:solidFill>
                  <a:schemeClr val="bg1"/>
                </a:solidFill>
              </a:rPr>
              <a:t>Università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Cattolica</a:t>
            </a:r>
            <a:r>
              <a:rPr lang="en-GB" sz="2200" dirty="0">
                <a:solidFill>
                  <a:schemeClr val="bg1"/>
                </a:solidFill>
              </a:rPr>
              <a:t> del </a:t>
            </a:r>
            <a:r>
              <a:rPr lang="en-GB" sz="2200" dirty="0" err="1">
                <a:solidFill>
                  <a:schemeClr val="bg1"/>
                </a:solidFill>
              </a:rPr>
              <a:t>Sacro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Cuore</a:t>
            </a:r>
            <a:r>
              <a:rPr lang="sk-SK" sz="2200" dirty="0" smtClean="0">
                <a:solidFill>
                  <a:schemeClr val="bg1"/>
                </a:solidFill>
              </a:rPr>
              <a:t> (Taliansko), 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University </a:t>
            </a:r>
            <a:r>
              <a:rPr lang="en-GB" sz="2200" dirty="0">
                <a:solidFill>
                  <a:schemeClr val="bg1"/>
                </a:solidFill>
              </a:rPr>
              <a:t>of Physical </a:t>
            </a:r>
            <a:r>
              <a:rPr lang="en-GB" sz="2200" dirty="0" smtClean="0">
                <a:solidFill>
                  <a:schemeClr val="bg1"/>
                </a:solidFill>
              </a:rPr>
              <a:t>Education</a:t>
            </a:r>
            <a:r>
              <a:rPr lang="sk-SK" sz="2200" dirty="0" smtClean="0">
                <a:solidFill>
                  <a:schemeClr val="bg1"/>
                </a:solidFill>
              </a:rPr>
              <a:t> Budapešť (Maďarsko),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University </a:t>
            </a:r>
            <a:r>
              <a:rPr lang="en-GB" sz="2200" dirty="0">
                <a:solidFill>
                  <a:schemeClr val="bg1"/>
                </a:solidFill>
              </a:rPr>
              <a:t>of </a:t>
            </a:r>
            <a:r>
              <a:rPr lang="en-GB" sz="2200" dirty="0" err="1">
                <a:solidFill>
                  <a:schemeClr val="bg1"/>
                </a:solidFill>
              </a:rPr>
              <a:t>Primorska</a:t>
            </a:r>
            <a:r>
              <a:rPr lang="en-GB" sz="2200" dirty="0">
                <a:solidFill>
                  <a:schemeClr val="bg1"/>
                </a:solidFill>
              </a:rPr>
              <a:t>, Science and Research </a:t>
            </a:r>
            <a:r>
              <a:rPr lang="en-GB" sz="2200" dirty="0" smtClean="0">
                <a:solidFill>
                  <a:schemeClr val="bg1"/>
                </a:solidFill>
              </a:rPr>
              <a:t>Centre</a:t>
            </a:r>
            <a:r>
              <a:rPr lang="sk-SK" sz="2200" dirty="0" smtClean="0">
                <a:solidFill>
                  <a:schemeClr val="bg1"/>
                </a:solidFill>
              </a:rPr>
              <a:t> (Slovinsko), </a:t>
            </a:r>
            <a:r>
              <a:rPr lang="en-GB" sz="2200" dirty="0" smtClean="0">
                <a:solidFill>
                  <a:schemeClr val="bg1"/>
                </a:solidFill>
              </a:rPr>
              <a:t>European </a:t>
            </a:r>
            <a:r>
              <a:rPr lang="en-GB" sz="2200" dirty="0">
                <a:solidFill>
                  <a:schemeClr val="bg1"/>
                </a:solidFill>
              </a:rPr>
              <a:t>Institute for Local </a:t>
            </a:r>
            <a:r>
              <a:rPr lang="en-GB" sz="2200" dirty="0" smtClean="0">
                <a:solidFill>
                  <a:schemeClr val="bg1"/>
                </a:solidFill>
              </a:rPr>
              <a:t>Development</a:t>
            </a:r>
            <a:r>
              <a:rPr lang="sk-SK" sz="2200" dirty="0" smtClean="0">
                <a:solidFill>
                  <a:schemeClr val="bg1"/>
                </a:solidFill>
              </a:rPr>
              <a:t> (Grécko),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200" dirty="0" smtClean="0">
                <a:solidFill>
                  <a:schemeClr val="bg1"/>
                </a:solidFill>
              </a:rPr>
              <a:t>NGO </a:t>
            </a:r>
            <a:r>
              <a:rPr lang="en-GB" sz="2200" dirty="0" err="1">
                <a:solidFill>
                  <a:schemeClr val="bg1"/>
                </a:solidFill>
              </a:rPr>
              <a:t>Asociatia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smtClean="0">
                <a:solidFill>
                  <a:schemeClr val="bg1"/>
                </a:solidFill>
              </a:rPr>
              <a:t>INVENIO</a:t>
            </a:r>
            <a:r>
              <a:rPr lang="sk-SK" sz="2200" dirty="0" smtClean="0">
                <a:solidFill>
                  <a:schemeClr val="bg1"/>
                </a:solidFill>
              </a:rPr>
              <a:t> (Rumunsko),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NGO </a:t>
            </a:r>
            <a:r>
              <a:rPr lang="en-GB" sz="2200" dirty="0">
                <a:solidFill>
                  <a:schemeClr val="bg1"/>
                </a:solidFill>
              </a:rPr>
              <a:t>My </a:t>
            </a:r>
            <a:r>
              <a:rPr lang="en-GB" sz="2200" dirty="0" smtClean="0">
                <a:solidFill>
                  <a:schemeClr val="bg1"/>
                </a:solidFill>
              </a:rPr>
              <a:t>World</a:t>
            </a:r>
            <a:r>
              <a:rPr lang="sk-SK" sz="2200" dirty="0" smtClean="0">
                <a:solidFill>
                  <a:schemeClr val="bg1"/>
                </a:solidFill>
              </a:rPr>
              <a:t> (Bulharsko).</a:t>
            </a:r>
            <a:endParaRPr lang="sk-SK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ZÁKON O ŠPORTE č. 440, </a:t>
            </a:r>
            <a:r>
              <a:rPr lang="sk-SK" sz="3600" b="1" dirty="0" smtClean="0">
                <a:solidFill>
                  <a:schemeClr val="bg1"/>
                </a:solidFill>
              </a:rPr>
              <a:t>§ </a:t>
            </a:r>
            <a:r>
              <a:rPr lang="sk-SK" sz="3600" b="1" dirty="0">
                <a:solidFill>
                  <a:schemeClr val="bg1"/>
                </a:solidFill>
              </a:rPr>
              <a:t>48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Zmluva o príprave talentovaného športovca:</a:t>
            </a: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uhrádzať </a:t>
            </a:r>
            <a:r>
              <a:rPr lang="sk-SK" sz="2200" dirty="0">
                <a:solidFill>
                  <a:schemeClr val="bg1"/>
                </a:solidFill>
              </a:rPr>
              <a:t>náklady na prípravu talentovaného športovca na vykonávanie športu v </a:t>
            </a:r>
            <a:r>
              <a:rPr lang="sk-SK" sz="2200" dirty="0" smtClean="0">
                <a:solidFill>
                  <a:schemeClr val="bg1"/>
                </a:solidFill>
              </a:rPr>
              <a:t>športovej </a:t>
            </a:r>
            <a:r>
              <a:rPr lang="sk-SK" sz="2200" dirty="0">
                <a:solidFill>
                  <a:schemeClr val="bg1"/>
                </a:solidFill>
              </a:rPr>
              <a:t>organizácii,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chemeClr val="bg1"/>
                </a:solidFill>
              </a:rPr>
              <a:t>zabezpečiť </a:t>
            </a:r>
            <a:r>
              <a:rPr lang="sk-SK" sz="2200" dirty="0">
                <a:solidFill>
                  <a:schemeClr val="bg1"/>
                </a:solidFill>
              </a:rPr>
              <a:t>zdravotnú starostlivosť a regeneráciu talentovaného športovca, </a:t>
            </a:r>
            <a:endParaRPr lang="sk-SK" sz="2200" dirty="0" smtClean="0">
              <a:solidFill>
                <a:schemeClr val="bg1"/>
              </a:solidFill>
            </a:endParaRP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rgbClr val="FF0000"/>
                </a:solidFill>
              </a:rPr>
              <a:t>rešpektovať </a:t>
            </a:r>
            <a:r>
              <a:rPr lang="sk-SK" sz="2200" dirty="0">
                <a:solidFill>
                  <a:srgbClr val="FF0000"/>
                </a:solidFill>
              </a:rPr>
              <a:t>voľbu talentovaného športovca pri výbere strednej školy alebo vysokej školy a prípravu na povolanie, </a:t>
            </a:r>
            <a:endParaRPr lang="sk-SK" sz="2200" dirty="0" smtClean="0">
              <a:solidFill>
                <a:srgbClr val="FF0000"/>
              </a:solidFill>
            </a:endParaRPr>
          </a:p>
          <a:p>
            <a:pPr marL="457200" indent="-457200">
              <a:buAutoNum type="alphaLcParenR"/>
            </a:pPr>
            <a:r>
              <a:rPr lang="sk-SK" sz="2200" dirty="0" smtClean="0">
                <a:solidFill>
                  <a:srgbClr val="FF0000"/>
                </a:solidFill>
              </a:rPr>
              <a:t>organizovať </a:t>
            </a:r>
            <a:r>
              <a:rPr lang="sk-SK" sz="2200" dirty="0">
                <a:solidFill>
                  <a:srgbClr val="FF0000"/>
                </a:solidFill>
              </a:rPr>
              <a:t>športovú prípravu talentovaného športovca tak, aby bol zabezpečený výchovno-vzdelávací proces talentovaného </a:t>
            </a:r>
            <a:r>
              <a:rPr lang="sk-SK" sz="2200" dirty="0" smtClean="0">
                <a:solidFill>
                  <a:srgbClr val="FF0000"/>
                </a:solidFill>
              </a:rPr>
              <a:t>športovca.</a:t>
            </a:r>
            <a:endParaRPr lang="sk-SK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540402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</a:rPr>
              <a:t>STRATÉGIE PODPORY ŠPORTOVÝCH </a:t>
            </a:r>
            <a:r>
              <a:rPr lang="sk-SK" sz="3200" b="1" dirty="0" smtClean="0">
                <a:solidFill>
                  <a:schemeClr val="bg1"/>
                </a:solidFill>
              </a:rPr>
              <a:t>TALENTOV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6" t="18520" r="34166" b="8931"/>
          <a:stretch/>
        </p:blipFill>
        <p:spPr bwMode="auto">
          <a:xfrm>
            <a:off x="2771800" y="782464"/>
            <a:ext cx="35643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STREDNÁ ŠPORTOVÁ ŠKOLA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</a:rPr>
              <a:t>Vzdelávacie programy </a:t>
            </a:r>
            <a:r>
              <a:rPr lang="sk-SK" sz="2400" dirty="0" smtClean="0">
                <a:solidFill>
                  <a:schemeClr val="bg1"/>
                </a:solidFill>
              </a:rPr>
              <a:t>SŠŠ </a:t>
            </a:r>
            <a:r>
              <a:rPr lang="sk-SK" sz="2400" dirty="0">
                <a:solidFill>
                  <a:schemeClr val="bg1"/>
                </a:solidFill>
              </a:rPr>
              <a:t>sú zamerané na prípravu žiakov so športovým nadaním </a:t>
            </a:r>
            <a:r>
              <a:rPr lang="sk-SK" sz="2400" dirty="0">
                <a:solidFill>
                  <a:srgbClr val="FF0000"/>
                </a:solidFill>
              </a:rPr>
              <a:t>pre štúdium na vysokej škole a pre výkon povolaní a odborných činností v športe.</a:t>
            </a:r>
            <a:r>
              <a:rPr lang="sk-SK" sz="2400" dirty="0"/>
              <a:t>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Odborné </a:t>
            </a:r>
            <a:r>
              <a:rPr lang="sk-SK" sz="2400" b="1" dirty="0">
                <a:solidFill>
                  <a:schemeClr val="bg1"/>
                </a:solidFill>
              </a:rPr>
              <a:t>vzdelávanie </a:t>
            </a:r>
            <a:r>
              <a:rPr lang="sk-SK" sz="2400" dirty="0">
                <a:solidFill>
                  <a:schemeClr val="bg1"/>
                </a:solidFill>
              </a:rPr>
              <a:t>a </a:t>
            </a:r>
            <a:r>
              <a:rPr lang="sk-SK" sz="2400" dirty="0" smtClean="0">
                <a:solidFill>
                  <a:schemeClr val="bg1"/>
                </a:solidFill>
              </a:rPr>
              <a:t>príprava </a:t>
            </a:r>
            <a:r>
              <a:rPr lang="sk-SK" sz="2400" dirty="0">
                <a:solidFill>
                  <a:schemeClr val="bg1"/>
                </a:solidFill>
              </a:rPr>
              <a:t>v </a:t>
            </a:r>
            <a:r>
              <a:rPr lang="sk-SK" sz="2400" dirty="0" smtClean="0">
                <a:solidFill>
                  <a:schemeClr val="bg1"/>
                </a:solidFill>
              </a:rPr>
              <a:t>SŠŠ </a:t>
            </a:r>
            <a:r>
              <a:rPr lang="sk-SK" sz="2400" dirty="0">
                <a:solidFill>
                  <a:schemeClr val="bg1"/>
                </a:solidFill>
              </a:rPr>
              <a:t>rozvíjajú vedomosti, zručnosti a schopnosti žiaka so športovým nadaním </a:t>
            </a:r>
            <a:r>
              <a:rPr lang="sk-SK" sz="2400" dirty="0" smtClean="0">
                <a:solidFill>
                  <a:schemeClr val="bg1"/>
                </a:solidFill>
              </a:rPr>
              <a:t>a </a:t>
            </a:r>
            <a:r>
              <a:rPr lang="sk-SK" sz="2400" dirty="0">
                <a:solidFill>
                  <a:srgbClr val="FF0000"/>
                </a:solidFill>
              </a:rPr>
              <a:t>poskytujú vedomosti, zručnosti a schopnosti nevyhnutné pre výkon povolania a odborných činností v športe.</a:t>
            </a:r>
          </a:p>
        </p:txBody>
      </p:sp>
    </p:spTree>
    <p:extLst>
      <p:ext uri="{BB962C8B-B14F-4D97-AF65-F5344CB8AC3E}">
        <p14:creationId xmlns:p14="http://schemas.microsoft.com/office/powerpoint/2010/main" val="32630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cap="all" dirty="0">
                <a:solidFill>
                  <a:schemeClr val="bg1"/>
                </a:solidFill>
              </a:rPr>
              <a:t>Zákon o športe </a:t>
            </a:r>
            <a:r>
              <a:rPr lang="sk-SK" sz="3600" b="1" dirty="0">
                <a:solidFill>
                  <a:schemeClr val="bg1"/>
                </a:solidFill>
              </a:rPr>
              <a:t>č</a:t>
            </a:r>
            <a:r>
              <a:rPr lang="sk-SK" sz="3600" b="1" cap="all" dirty="0" smtClean="0">
                <a:solidFill>
                  <a:schemeClr val="bg1"/>
                </a:solidFill>
              </a:rPr>
              <a:t>. </a:t>
            </a:r>
            <a:r>
              <a:rPr lang="sk-SK" sz="3600" b="1" cap="all" dirty="0">
                <a:solidFill>
                  <a:schemeClr val="bg1"/>
                </a:solidFill>
              </a:rPr>
              <a:t>440</a:t>
            </a:r>
            <a:endParaRPr lang="sk-SK" sz="3600" b="1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STREDNÁ ŠPORTOVÁ ŠKOLA </a:t>
            </a:r>
            <a:r>
              <a:rPr lang="sk-SK" sz="2800" dirty="0" smtClean="0">
                <a:solidFill>
                  <a:schemeClr val="bg1"/>
                </a:solidFill>
              </a:rPr>
              <a:t>po 1.9.2019 </a:t>
            </a:r>
            <a:r>
              <a:rPr lang="sk-SK" sz="2400" dirty="0" smtClean="0">
                <a:solidFill>
                  <a:schemeClr val="bg1"/>
                </a:solidFill>
              </a:rPr>
              <a:t>bude poskytovať: 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a) </a:t>
            </a:r>
            <a:r>
              <a:rPr lang="sk-SK" sz="2600" dirty="0" smtClean="0">
                <a:solidFill>
                  <a:srgbClr val="FF0000"/>
                </a:solidFill>
              </a:rPr>
              <a:t>Úplné stredné vzdelanie</a:t>
            </a:r>
            <a:r>
              <a:rPr lang="sk-SK" sz="2600" b="1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(napr. v odbore „Údržba a prevádzkovanie športových zariadení“),</a:t>
            </a:r>
            <a:endParaRPr lang="sk-SK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b) </a:t>
            </a:r>
            <a:r>
              <a:rPr lang="sk-SK" sz="2600" dirty="0" smtClean="0">
                <a:solidFill>
                  <a:srgbClr val="FF0000"/>
                </a:solidFill>
              </a:rPr>
              <a:t>Všeobecné stredné vzdelanie</a:t>
            </a:r>
            <a:r>
              <a:rPr lang="sk-SK" sz="2600" b="1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(v súčasnosti </a:t>
            </a:r>
            <a:r>
              <a:rPr lang="sk-SK" sz="2600" dirty="0" err="1" smtClean="0">
                <a:solidFill>
                  <a:schemeClr val="bg1"/>
                </a:solidFill>
              </a:rPr>
              <a:t>šp</a:t>
            </a:r>
            <a:r>
              <a:rPr lang="sk-SK" sz="2600" dirty="0" smtClean="0">
                <a:solidFill>
                  <a:schemeClr val="bg1"/>
                </a:solidFill>
              </a:rPr>
              <a:t>. gymnázium – študijný program </a:t>
            </a:r>
            <a:r>
              <a:rPr lang="sk-SK" sz="2600" dirty="0">
                <a:solidFill>
                  <a:schemeClr val="bg1"/>
                </a:solidFill>
              </a:rPr>
              <a:t>7902 J 77 – </a:t>
            </a:r>
            <a:r>
              <a:rPr lang="sk-SK" sz="2600" dirty="0" smtClean="0">
                <a:solidFill>
                  <a:schemeClr val="bg1"/>
                </a:solidFill>
              </a:rPr>
              <a:t>šport</a:t>
            </a:r>
            <a:r>
              <a:rPr lang="sk-SK" sz="2600" dirty="0">
                <a:solidFill>
                  <a:schemeClr val="bg1"/>
                </a:solidFill>
              </a:rPr>
              <a:t>),</a:t>
            </a: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c) </a:t>
            </a:r>
            <a:r>
              <a:rPr lang="sk-SK" sz="2600" dirty="0" smtClean="0">
                <a:solidFill>
                  <a:srgbClr val="FF0000"/>
                </a:solidFill>
              </a:rPr>
              <a:t>Úplné stredné odborné vzdelanie</a:t>
            </a:r>
            <a:r>
              <a:rPr lang="sk-SK" sz="2600" b="1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>
                <a:solidFill>
                  <a:schemeClr val="bg1"/>
                </a:solidFill>
              </a:rPr>
              <a:t>(napr. v odbore manažment športu, organizátor športu, športový odborník, atď.).</a:t>
            </a:r>
            <a:endParaRPr lang="sk-SK" sz="2600" dirty="0">
              <a:solidFill>
                <a:schemeClr val="bg1"/>
              </a:solidFill>
            </a:endParaRPr>
          </a:p>
          <a:p>
            <a:endParaRPr lang="sk-SK" sz="2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19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STREDNÁ ŠPORTOVÁ ŠKOLA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Tento typ strednej školy </a:t>
            </a:r>
            <a:r>
              <a:rPr lang="sk-SK" sz="2400" b="1" dirty="0" smtClean="0">
                <a:solidFill>
                  <a:schemeClr val="bg1"/>
                </a:solidFill>
              </a:rPr>
              <a:t>sa bude zameriavať na:</a:t>
            </a:r>
            <a:endParaRPr lang="sk-SK" sz="2400" b="1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žiakov so športovým talentom </a:t>
            </a:r>
            <a:r>
              <a:rPr lang="sk-SK" sz="2400" dirty="0">
                <a:solidFill>
                  <a:schemeClr val="bg1"/>
                </a:solidFill>
              </a:rPr>
              <a:t>– </a:t>
            </a:r>
            <a:r>
              <a:rPr lang="sk-SK" sz="2400" dirty="0" smtClean="0">
                <a:solidFill>
                  <a:schemeClr val="bg1"/>
                </a:solidFill>
              </a:rPr>
              <a:t>všetky triedy budú športové,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 jednej triede bude viac </a:t>
            </a:r>
            <a:r>
              <a:rPr lang="sk-SK" sz="2400" dirty="0" err="1" smtClean="0">
                <a:solidFill>
                  <a:schemeClr val="bg1"/>
                </a:solidFill>
              </a:rPr>
              <a:t>šp</a:t>
            </a:r>
            <a:r>
              <a:rPr lang="sk-SK" sz="2400" dirty="0" smtClean="0">
                <a:solidFill>
                  <a:schemeClr val="bg1"/>
                </a:solidFill>
              </a:rPr>
              <a:t>. špecializácií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n</a:t>
            </a:r>
            <a:r>
              <a:rPr lang="sk-SK" sz="2400" dirty="0" smtClean="0">
                <a:solidFill>
                  <a:schemeClr val="bg1"/>
                </a:solidFill>
              </a:rPr>
              <a:t>a prijatie do SŠŠ bude potrebný </a:t>
            </a:r>
            <a:r>
              <a:rPr lang="sk-SK" sz="2400" dirty="0" smtClean="0">
                <a:solidFill>
                  <a:srgbClr val="FF0000"/>
                </a:solidFill>
              </a:rPr>
              <a:t>certifikát z príslušného športového zväzu o úrovni športovej výkonnosti uchádzača</a:t>
            </a:r>
            <a:r>
              <a:rPr lang="sk-SK" sz="2400" dirty="0" smtClean="0">
                <a:solidFill>
                  <a:schemeClr val="bg1"/>
                </a:solidFill>
              </a:rPr>
              <a:t>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6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STREDNÁ ŠPORTOVÁ ŠKOLA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SŠŠ bude musieť zabezpečovať aj:</a:t>
            </a:r>
            <a:endParaRPr lang="sk-SK" sz="2800" b="1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regeneráciu (kvalitne a pravidelne)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t</a:t>
            </a:r>
            <a:r>
              <a:rPr lang="sk-SK" sz="2400" dirty="0" smtClean="0">
                <a:solidFill>
                  <a:schemeClr val="bg1"/>
                </a:solidFill>
              </a:rPr>
              <a:t>estovanie športovej výkonnosti (pravidelne + umiestnenie)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t</a:t>
            </a:r>
            <a:r>
              <a:rPr lang="sk-SK" sz="2400" dirty="0" smtClean="0">
                <a:solidFill>
                  <a:schemeClr val="bg1"/>
                </a:solidFill>
              </a:rPr>
              <a:t>eoretická príprava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rgbClr val="FF0000"/>
                </a:solidFill>
              </a:rPr>
              <a:t>psychologická podpora</a:t>
            </a:r>
            <a:endParaRPr lang="sk-SK" sz="2400" dirty="0">
              <a:solidFill>
                <a:srgbClr val="FF0000"/>
              </a:solidFill>
            </a:endParaRPr>
          </a:p>
          <a:p>
            <a:r>
              <a:rPr lang="sk-SK" sz="2400" dirty="0" err="1" smtClean="0">
                <a:solidFill>
                  <a:srgbClr val="FF0000"/>
                </a:solidFill>
              </a:rPr>
              <a:t>tútoring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24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6836"/>
            <a:ext cx="8229600" cy="9525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VYHLÁŠKA č.110/2016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057300"/>
            <a:ext cx="8229600" cy="397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Stanovuje </a:t>
            </a:r>
            <a:r>
              <a:rPr lang="sk-SK" sz="2400" dirty="0" smtClean="0">
                <a:solidFill>
                  <a:srgbClr val="FF0000"/>
                </a:solidFill>
              </a:rPr>
              <a:t>požiadavky na profesionálne zručnosti </a:t>
            </a:r>
            <a:r>
              <a:rPr lang="sk-SK" sz="2400" dirty="0" smtClean="0">
                <a:solidFill>
                  <a:schemeClr val="bg1"/>
                </a:solidFill>
              </a:rPr>
              <a:t>potrebné pre vykonávanie </a:t>
            </a:r>
            <a:r>
              <a:rPr lang="sk-SK" sz="2400" dirty="0" smtClean="0">
                <a:solidFill>
                  <a:srgbClr val="FF0000"/>
                </a:solidFill>
              </a:rPr>
              <a:t>trénerskej činnosti 1. a 2. </a:t>
            </a:r>
            <a:r>
              <a:rPr lang="sk-SK" sz="2400" dirty="0" err="1" smtClean="0">
                <a:solidFill>
                  <a:srgbClr val="FF0000"/>
                </a:solidFill>
              </a:rPr>
              <a:t>kv</a:t>
            </a:r>
            <a:r>
              <a:rPr lang="sk-SK" sz="2400" dirty="0" smtClean="0">
                <a:solidFill>
                  <a:srgbClr val="FF0000"/>
                </a:solidFill>
              </a:rPr>
              <a:t>. st. </a:t>
            </a:r>
            <a:r>
              <a:rPr lang="sk-SK" sz="2400" dirty="0">
                <a:solidFill>
                  <a:schemeClr val="bg1"/>
                </a:solidFill>
              </a:rPr>
              <a:t>(</a:t>
            </a:r>
            <a:r>
              <a:rPr lang="sk-SK" sz="2400" dirty="0" smtClean="0">
                <a:solidFill>
                  <a:schemeClr val="bg1"/>
                </a:solidFill>
              </a:rPr>
              <a:t>3. a 4. </a:t>
            </a:r>
            <a:r>
              <a:rPr lang="sk-SK" sz="2400" dirty="0" err="1" smtClean="0">
                <a:solidFill>
                  <a:schemeClr val="bg1"/>
                </a:solidFill>
              </a:rPr>
              <a:t>kv</a:t>
            </a:r>
            <a:r>
              <a:rPr lang="sk-SK" sz="2400" dirty="0" smtClean="0">
                <a:solidFill>
                  <a:schemeClr val="bg1"/>
                </a:solidFill>
              </a:rPr>
              <a:t> st. Európskeho klasifikačného rámca)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Aké sú požiadavky na vzdelanie trénera v súvislosti s podporou DK športovcov ???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468394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VYHLÁŠKA č. 51/2016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3903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U</a:t>
            </a:r>
            <a:r>
              <a:rPr lang="sk-SK" sz="2400" dirty="0" smtClean="0">
                <a:solidFill>
                  <a:schemeClr val="bg1"/>
                </a:solidFill>
              </a:rPr>
              <a:t>stanovuje </a:t>
            </a:r>
            <a:r>
              <a:rPr lang="sk-SK" sz="2400" dirty="0">
                <a:solidFill>
                  <a:srgbClr val="FF0000"/>
                </a:solidFill>
              </a:rPr>
              <a:t>zdravotné výkony</a:t>
            </a:r>
            <a:r>
              <a:rPr lang="sk-SK" sz="2400" dirty="0">
                <a:solidFill>
                  <a:schemeClr val="bg1"/>
                </a:solidFill>
              </a:rPr>
              <a:t>, ktoré sú súčasťou lekárskej prehliadky vrcholového športovca a talentovaného </a:t>
            </a:r>
            <a:r>
              <a:rPr lang="sk-SK" sz="2400" dirty="0" smtClean="0">
                <a:solidFill>
                  <a:schemeClr val="bg1"/>
                </a:solidFill>
              </a:rPr>
              <a:t>športovca.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PRÍKLADY DOBREJ </a:t>
            </a:r>
            <a:r>
              <a:rPr lang="sk-SK" sz="3600" b="1" dirty="0" smtClean="0">
                <a:solidFill>
                  <a:schemeClr val="bg1"/>
                </a:solidFill>
              </a:rPr>
              <a:t>PRAXE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Univerzity – štipendiá do výšky 400 eur 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50% účasť na vyučovaní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Flexibilný rozvrh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Odklad termínov skúšok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Bezplatné ubytovanie na internáte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Mimoriadne štipendiá a odmeny rektora</a:t>
            </a: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774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NEGATÍVNE A POZITÍVNE PRÍKLADY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3284"/>
            <a:ext cx="8229600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3400" b="1" dirty="0" smtClean="0">
                <a:solidFill>
                  <a:srgbClr val="FF0000"/>
                </a:solidFill>
              </a:rPr>
              <a:t>Prechod zo športového do civilného života:</a:t>
            </a:r>
          </a:p>
          <a:p>
            <a:pPr marL="0" indent="0">
              <a:buNone/>
            </a:pPr>
            <a:endParaRPr lang="sk-SK" sz="3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3100" b="1" dirty="0" smtClean="0">
                <a:solidFill>
                  <a:schemeClr val="bg1"/>
                </a:solidFill>
              </a:rPr>
              <a:t>Ladislav Molnár </a:t>
            </a:r>
            <a:r>
              <a:rPr lang="sk-SK" sz="3100" dirty="0" smtClean="0">
                <a:solidFill>
                  <a:schemeClr val="bg1"/>
                </a:solidFill>
              </a:rPr>
              <a:t>(futbalový brankár) – zlé investície – dlhy na daniach nad 100.000 eur</a:t>
            </a:r>
          </a:p>
          <a:p>
            <a:pPr marL="0" indent="0">
              <a:buNone/>
            </a:pPr>
            <a:r>
              <a:rPr lang="en-GB" sz="3100" b="1" dirty="0" err="1">
                <a:solidFill>
                  <a:schemeClr val="bg1"/>
                </a:solidFill>
              </a:rPr>
              <a:t>Lajko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</a:rPr>
              <a:t>Lanc</a:t>
            </a:r>
            <a:r>
              <a:rPr lang="sk-SK" sz="3100" b="1" dirty="0" smtClean="0">
                <a:solidFill>
                  <a:schemeClr val="bg1"/>
                </a:solidFill>
              </a:rPr>
              <a:t>z</a:t>
            </a:r>
            <a:r>
              <a:rPr lang="en-GB" sz="3100" b="1" dirty="0" smtClean="0">
                <a:solidFill>
                  <a:schemeClr val="bg1"/>
                </a:solidFill>
              </a:rPr>
              <a:t>, </a:t>
            </a:r>
            <a:r>
              <a:rPr lang="en-GB" sz="3100" b="1" dirty="0" err="1">
                <a:solidFill>
                  <a:schemeClr val="bg1"/>
                </a:solidFill>
              </a:rPr>
              <a:t>Majo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>
                <a:solidFill>
                  <a:schemeClr val="bg1"/>
                </a:solidFill>
              </a:rPr>
              <a:t>Kopča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smtClean="0">
                <a:solidFill>
                  <a:schemeClr val="bg1"/>
                </a:solidFill>
              </a:rPr>
              <a:t>a </a:t>
            </a:r>
            <a:r>
              <a:rPr lang="en-GB" sz="3100" b="1" dirty="0">
                <a:solidFill>
                  <a:schemeClr val="bg1"/>
                </a:solidFill>
              </a:rPr>
              <a:t>Marek </a:t>
            </a:r>
            <a:r>
              <a:rPr lang="en-GB" sz="3100" b="1" dirty="0" err="1" smtClean="0">
                <a:solidFill>
                  <a:schemeClr val="bg1"/>
                </a:solidFill>
              </a:rPr>
              <a:t>Špilár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– samovraždy</a:t>
            </a:r>
          </a:p>
          <a:p>
            <a:pPr marL="0" indent="0">
              <a:buNone/>
            </a:pPr>
            <a:r>
              <a:rPr lang="en-GB" sz="3100" b="1" dirty="0">
                <a:solidFill>
                  <a:schemeClr val="bg1"/>
                </a:solidFill>
              </a:rPr>
              <a:t>Peter </a:t>
            </a:r>
            <a:r>
              <a:rPr lang="en-GB" sz="3100" b="1" dirty="0" err="1">
                <a:solidFill>
                  <a:schemeClr val="bg1"/>
                </a:solidFill>
              </a:rPr>
              <a:t>Babnič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(</a:t>
            </a:r>
            <a:r>
              <a:rPr lang="en-GB" sz="3100" dirty="0" smtClean="0">
                <a:solidFill>
                  <a:schemeClr val="bg1"/>
                </a:solidFill>
              </a:rPr>
              <a:t>Sparta </a:t>
            </a:r>
            <a:r>
              <a:rPr lang="en-GB" sz="3100" dirty="0" err="1" smtClean="0">
                <a:solidFill>
                  <a:schemeClr val="bg1"/>
                </a:solidFill>
              </a:rPr>
              <a:t>Pra</a:t>
            </a:r>
            <a:r>
              <a:rPr lang="sk-SK" sz="3100" dirty="0" smtClean="0">
                <a:solidFill>
                  <a:schemeClr val="bg1"/>
                </a:solidFill>
              </a:rPr>
              <a:t>ha</a:t>
            </a:r>
            <a:r>
              <a:rPr lang="en-GB" sz="3100" dirty="0" smtClean="0">
                <a:solidFill>
                  <a:schemeClr val="bg1"/>
                </a:solidFill>
              </a:rPr>
              <a:t>, </a:t>
            </a:r>
            <a:r>
              <a:rPr lang="en-GB" sz="3100" dirty="0">
                <a:solidFill>
                  <a:schemeClr val="bg1"/>
                </a:solidFill>
              </a:rPr>
              <a:t>U-21 </a:t>
            </a:r>
            <a:r>
              <a:rPr lang="en-GB" sz="3100" dirty="0" smtClean="0">
                <a:solidFill>
                  <a:schemeClr val="bg1"/>
                </a:solidFill>
              </a:rPr>
              <a:t>t</a:t>
            </a:r>
            <a:r>
              <a:rPr lang="sk-SK" sz="3100" dirty="0" err="1" smtClean="0">
                <a:solidFill>
                  <a:schemeClr val="bg1"/>
                </a:solidFill>
              </a:rPr>
              <a:t>ím</a:t>
            </a:r>
            <a:r>
              <a:rPr lang="sk-SK" sz="3100" dirty="0" smtClean="0">
                <a:solidFill>
                  <a:schemeClr val="bg1"/>
                </a:solidFill>
              </a:rPr>
              <a:t> pre OH)</a:t>
            </a:r>
            <a:r>
              <a:rPr lang="en-GB" sz="3100" dirty="0" smtClean="0">
                <a:solidFill>
                  <a:schemeClr val="bg1"/>
                </a:solidFill>
              </a:rPr>
              <a:t> –</a:t>
            </a:r>
            <a:r>
              <a:rPr lang="sk-SK" sz="3100" dirty="0" smtClean="0">
                <a:solidFill>
                  <a:schemeClr val="bg1"/>
                </a:solidFill>
              </a:rPr>
              <a:t> </a:t>
            </a:r>
            <a:r>
              <a:rPr lang="sk-SK" sz="3100" dirty="0" err="1" smtClean="0">
                <a:solidFill>
                  <a:schemeClr val="bg1"/>
                </a:solidFill>
              </a:rPr>
              <a:t>gambling</a:t>
            </a:r>
            <a:r>
              <a:rPr lang="sk-SK" sz="31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sk-SK" sz="31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100" b="1" dirty="0" err="1">
                <a:solidFill>
                  <a:schemeClr val="bg1"/>
                </a:solidFill>
              </a:rPr>
              <a:t>Dušan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</a:rPr>
              <a:t>Tittel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– finančná podpora bývalým hráčom</a:t>
            </a:r>
          </a:p>
          <a:p>
            <a:pPr marL="0" indent="0">
              <a:buNone/>
            </a:pPr>
            <a:r>
              <a:rPr lang="en-GB" sz="3100" b="1" dirty="0" smtClean="0">
                <a:solidFill>
                  <a:schemeClr val="bg1"/>
                </a:solidFill>
              </a:rPr>
              <a:t>Peter </a:t>
            </a:r>
            <a:r>
              <a:rPr lang="en-GB" sz="3100" b="1" dirty="0" err="1">
                <a:solidFill>
                  <a:schemeClr val="bg1"/>
                </a:solidFill>
              </a:rPr>
              <a:t>Gunda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(</a:t>
            </a:r>
            <a:r>
              <a:rPr lang="en-GB" sz="3100" dirty="0" smtClean="0">
                <a:solidFill>
                  <a:schemeClr val="bg1"/>
                </a:solidFill>
              </a:rPr>
              <a:t>Nitra</a:t>
            </a:r>
            <a:r>
              <a:rPr lang="sk-SK" sz="3100" dirty="0" smtClean="0">
                <a:solidFill>
                  <a:schemeClr val="bg1"/>
                </a:solidFill>
              </a:rPr>
              <a:t>) odporúča sporenie do budúcnosti</a:t>
            </a:r>
            <a:endParaRPr lang="sk-SK" sz="3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3100" dirty="0" smtClean="0">
                <a:solidFill>
                  <a:schemeClr val="bg1"/>
                </a:solidFill>
              </a:rPr>
              <a:t>Športovci by mali navštevovať </a:t>
            </a:r>
            <a:r>
              <a:rPr lang="sk-SK" sz="3100" b="1" dirty="0" smtClean="0">
                <a:solidFill>
                  <a:schemeClr val="bg1"/>
                </a:solidFill>
              </a:rPr>
              <a:t>Kurzy </a:t>
            </a:r>
            <a:r>
              <a:rPr lang="sk-SK" sz="3100" b="1" dirty="0" err="1" smtClean="0">
                <a:solidFill>
                  <a:schemeClr val="bg1"/>
                </a:solidFill>
              </a:rPr>
              <a:t>kaučingu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  <a:r>
              <a:rPr lang="sk-SK" sz="3100" dirty="0" smtClean="0">
                <a:solidFill>
                  <a:schemeClr val="bg1"/>
                </a:solidFill>
              </a:rPr>
              <a:t>pre manažérov</a:t>
            </a:r>
            <a:r>
              <a:rPr lang="sk-SK" sz="31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3100" b="1" dirty="0" smtClean="0">
                <a:solidFill>
                  <a:schemeClr val="bg1"/>
                </a:solidFill>
              </a:rPr>
              <a:t>„Ako spravovať veľké financie“</a:t>
            </a:r>
            <a:r>
              <a:rPr lang="sk-SK" sz="3100" dirty="0" smtClean="0">
                <a:solidFill>
                  <a:schemeClr val="bg1"/>
                </a:solidFill>
              </a:rPr>
              <a:t>.</a:t>
            </a:r>
            <a:endParaRPr lang="sk-SK" sz="3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</a:rPr>
              <a:t> </a:t>
            </a:r>
            <a:endParaRPr lang="sk-SK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51"/>
            <a:ext cx="8229600" cy="698211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AKTIVITY PROJEKTU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41276"/>
            <a:ext cx="8229600" cy="42638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800" dirty="0" smtClean="0"/>
              <a:t>	           </a:t>
            </a:r>
            <a:r>
              <a:rPr lang="sk-SK" sz="2400" dirty="0" smtClean="0">
                <a:solidFill>
                  <a:schemeClr val="bg1"/>
                </a:solidFill>
              </a:rPr>
              <a:t>Účasť na konferencii športových organizácií   	na FTVŠ UK v Bratislave (máj 2016),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		Rozoslanie dotazníkov k dvojitým kariéram 		športovcov </a:t>
            </a:r>
            <a:r>
              <a:rPr lang="sk-SK" sz="2400" dirty="0" err="1" smtClean="0">
                <a:solidFill>
                  <a:schemeClr val="bg1"/>
                </a:solidFill>
              </a:rPr>
              <a:t>pribl</a:t>
            </a:r>
            <a:r>
              <a:rPr lang="sk-SK" sz="2400" dirty="0" smtClean="0">
                <a:solidFill>
                  <a:schemeClr val="bg1"/>
                </a:solidFill>
              </a:rPr>
              <a:t>. 500 talentovaným a   		vrcholovým športovcom (máj 2016),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Zber a analýza dát z dotazníkov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Stretnutie riešiteľov projektu Budapešť a Bukurešť 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(január a jún 2016)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Odborný seminár DC4AC Patince – október 2016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Zástupný symbol obsahu 3" descr="C:\Users\jsimonek\Desktop\Bukurešť 16\Konferencia FTVŠ_máj_16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r="12151"/>
          <a:stretch/>
        </p:blipFill>
        <p:spPr bwMode="auto">
          <a:xfrm rot="5400000">
            <a:off x="-144523" y="1165312"/>
            <a:ext cx="2592288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54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5396"/>
            <a:ext cx="8229600" cy="876672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Doc. PaedDr. Marián </a:t>
            </a:r>
            <a:r>
              <a:rPr lang="sk-SK" sz="3600" b="1" dirty="0" err="1" smtClean="0">
                <a:solidFill>
                  <a:schemeClr val="bg1"/>
                </a:solidFill>
              </a:rPr>
              <a:t>Vanderka</a:t>
            </a:r>
            <a:r>
              <a:rPr lang="sk-SK" sz="3600" b="1" dirty="0" smtClean="0">
                <a:solidFill>
                  <a:schemeClr val="bg1"/>
                </a:solidFill>
              </a:rPr>
              <a:t>, PhD.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endParaRPr lang="sk-SK" sz="36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18850" t="49118" r="62135" b="24118"/>
          <a:stretch/>
        </p:blipFill>
        <p:spPr bwMode="auto">
          <a:xfrm>
            <a:off x="5436096" y="1058329"/>
            <a:ext cx="2474070" cy="195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467544" y="11293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h</a:t>
            </a:r>
            <a:r>
              <a:rPr lang="sk-SK" sz="2800" dirty="0" smtClean="0">
                <a:solidFill>
                  <a:schemeClr val="bg1"/>
                </a:solidFill>
              </a:rPr>
              <a:t>abilitoval vo vedách o športe, reprezentant SVK na LOH (2000) aj ZOH (2002)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dekan FTVŠ UK BA.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41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JOZEF GÖNCI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 rotWithShape="1">
          <a:blip r:embed="rId2"/>
          <a:srcRect l="22818" t="16470" r="52048" b="14706"/>
          <a:stretch/>
        </p:blipFill>
        <p:spPr bwMode="auto">
          <a:xfrm>
            <a:off x="467544" y="1129308"/>
            <a:ext cx="2450029" cy="3771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387411" y="1129308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4x na LOH – športová streľba – bronzové medaily v r. 1996 a 2004 </a:t>
            </a:r>
          </a:p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sk-SK" sz="2800" dirty="0" smtClean="0">
                <a:solidFill>
                  <a:schemeClr val="bg1"/>
                </a:solidFill>
              </a:rPr>
              <a:t>bsolvent FTVŠ UK 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projektový manažér v Dukle BB </a:t>
            </a:r>
          </a:p>
        </p:txBody>
      </p:sp>
    </p:spTree>
    <p:extLst>
      <p:ext uri="{BB962C8B-B14F-4D97-AF65-F5344CB8AC3E}">
        <p14:creationId xmlns:p14="http://schemas.microsoft.com/office/powerpoint/2010/main" val="33922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926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SLAVOMÍR KŇAZOVICKÝ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http://www.gosko-galeria.szm.com/images/knazovick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348"/>
            <a:ext cx="2029968" cy="29809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2699792" y="1464145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s</a:t>
            </a:r>
            <a:r>
              <a:rPr lang="sk-SK" sz="2800" dirty="0" smtClean="0">
                <a:solidFill>
                  <a:schemeClr val="bg1"/>
                </a:solidFill>
              </a:rPr>
              <a:t>trieborný medailista v rýchlostnej kanoistike 1996</a:t>
            </a:r>
          </a:p>
          <a:p>
            <a:pPr marL="285750" indent="-285750"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3x na LOH </a:t>
            </a:r>
          </a:p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sk-SK" sz="2800" dirty="0" smtClean="0">
                <a:solidFill>
                  <a:schemeClr val="bg1"/>
                </a:solidFill>
              </a:rPr>
              <a:t>bsolvent športovej školy v TN</a:t>
            </a:r>
          </a:p>
          <a:p>
            <a:pPr marL="285750" indent="-285750"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t</a:t>
            </a:r>
            <a:r>
              <a:rPr lang="sk-SK" sz="2800" dirty="0" smtClean="0">
                <a:solidFill>
                  <a:schemeClr val="bg1"/>
                </a:solidFill>
              </a:rPr>
              <a:t>réner v Dukle BB</a:t>
            </a:r>
          </a:p>
        </p:txBody>
      </p:sp>
    </p:spTree>
    <p:extLst>
      <p:ext uri="{BB962C8B-B14F-4D97-AF65-F5344CB8AC3E}">
        <p14:creationId xmlns:p14="http://schemas.microsoft.com/office/powerpoint/2010/main" val="40560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61241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PETER KORČOK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bg1"/>
                </a:solidFill>
              </a:rPr>
              <a:t>-   viacnásobný účastník LOH,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prezident Slovenskej atletickej federácie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v</a:t>
            </a:r>
            <a:r>
              <a:rPr lang="sk-SK" sz="2800" dirty="0" smtClean="0">
                <a:solidFill>
                  <a:schemeClr val="bg1"/>
                </a:solidFill>
              </a:rPr>
              <a:t>edúci Slovenskej Olympijskej delegácie v Riu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/>
                </a:solidFill>
              </a:rPr>
              <a:t>a</a:t>
            </a:r>
            <a:r>
              <a:rPr lang="sk-SK" sz="2800" dirty="0" smtClean="0">
                <a:solidFill>
                  <a:schemeClr val="bg1"/>
                </a:solidFill>
              </a:rPr>
              <a:t>bsolvent PhD. štúdia</a:t>
            </a: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osobnosti.sk/uploads/osobnosti/499/photogallery/peter-korcok-saz-nestanda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950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576064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JURAJ BAČA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Prominentný ženích Juraj Bača po 5 rokoch v spoločnosti: Takto dnes vyzerá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1741"/>
            <a:ext cx="2016224" cy="1435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3899684" y="792406"/>
            <a:ext cx="49927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- majster sveta v rýchlostnej kanoistike a držiteľ bronzovej medaily na OH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Manažér v </a:t>
            </a:r>
            <a:r>
              <a:rPr lang="sk-SK" sz="2400" b="1" dirty="0" err="1" smtClean="0">
                <a:solidFill>
                  <a:schemeClr val="bg1"/>
                </a:solidFill>
              </a:rPr>
              <a:t>Elements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resort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v</a:t>
            </a:r>
            <a:r>
              <a:rPr lang="sk-SK" sz="2400" dirty="0" smtClean="0">
                <a:solidFill>
                  <a:schemeClr val="bg1"/>
                </a:solidFill>
              </a:rPr>
              <a:t> Šamoríne  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Absolvent SŠŠ v Komárne 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6" name="Obrázok 5" descr="Aqua Arena, 50-metrový bazé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81436"/>
            <a:ext cx="3456384" cy="2284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0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26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MARTINA MORAVCOVÁ 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41476"/>
            <a:ext cx="8064896" cy="23762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absolventka Gymnázia v Piešťanoch a Ekonomickej </a:t>
            </a:r>
            <a:r>
              <a:rPr lang="sk-SK" sz="2400" dirty="0" err="1">
                <a:solidFill>
                  <a:schemeClr val="bg1"/>
                </a:solidFill>
              </a:rPr>
              <a:t>University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v BA s titulom </a:t>
            </a:r>
            <a:r>
              <a:rPr lang="sk-SK" sz="2400" dirty="0" err="1">
                <a:solidFill>
                  <a:schemeClr val="bg1"/>
                </a:solidFill>
              </a:rPr>
              <a:t>Bc</a:t>
            </a:r>
            <a:r>
              <a:rPr lang="sk-SK" sz="2400" dirty="0">
                <a:solidFill>
                  <a:schemeClr val="bg1"/>
                </a:solidFill>
              </a:rPr>
              <a:t> a </a:t>
            </a:r>
            <a:r>
              <a:rPr lang="sk-SK" sz="2400" dirty="0" smtClean="0">
                <a:solidFill>
                  <a:schemeClr val="bg1"/>
                </a:solidFill>
              </a:rPr>
              <a:t>Magister aplikovanej ekonómie.</a:t>
            </a: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- študovala na </a:t>
            </a:r>
            <a:r>
              <a:rPr lang="sk-SK" sz="2400" dirty="0" err="1">
                <a:solidFill>
                  <a:schemeClr val="bg1"/>
                </a:solidFill>
              </a:rPr>
              <a:t>Southern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Methodist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University</a:t>
            </a:r>
            <a:r>
              <a:rPr lang="sk-SK" sz="2400" dirty="0">
                <a:solidFill>
                  <a:schemeClr val="bg1"/>
                </a:solidFill>
              </a:rPr>
              <a:t>, USA (1995-2000) </a:t>
            </a:r>
            <a:r>
              <a:rPr lang="sk-SK" sz="2400" dirty="0" smtClean="0">
                <a:solidFill>
                  <a:schemeClr val="bg1"/>
                </a:solidFill>
              </a:rPr>
              <a:t>– uvedená do Siene slávy</a:t>
            </a:r>
            <a:r>
              <a:rPr lang="sk-SK" sz="2400" dirty="0" smtClean="0">
                <a:solidFill>
                  <a:srgbClr val="FF0000"/>
                </a:solidFill>
              </a:rPr>
              <a:t> (</a:t>
            </a:r>
            <a:r>
              <a:rPr lang="sk-SK" sz="2400" b="1" dirty="0" err="1" smtClean="0">
                <a:solidFill>
                  <a:srgbClr val="FF0000"/>
                </a:solidFill>
              </a:rPr>
              <a:t>Hall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of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Fame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dirty="0" err="1">
                <a:solidFill>
                  <a:srgbClr val="FF0000"/>
                </a:solidFill>
              </a:rPr>
              <a:t>of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Southern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Methodist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University</a:t>
            </a:r>
            <a:r>
              <a:rPr lang="sk-SK" sz="2400" dirty="0" smtClean="0">
                <a:solidFill>
                  <a:srgbClr val="FF0000"/>
                </a:solidFill>
              </a:rPr>
              <a:t>, USA</a:t>
            </a:r>
            <a:r>
              <a:rPr lang="sk-SK" sz="2400" dirty="0">
                <a:solidFill>
                  <a:srgbClr val="FF0000"/>
                </a:solidFill>
              </a:rPr>
              <a:t>). </a:t>
            </a:r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/>
          <p:nvPr/>
        </p:nvPicPr>
        <p:blipFill rotWithShape="1">
          <a:blip r:embed="rId2"/>
          <a:srcRect l="11244" t="20000" r="37828" b="22353"/>
          <a:stretch/>
        </p:blipFill>
        <p:spPr bwMode="auto">
          <a:xfrm>
            <a:off x="179512" y="625252"/>
            <a:ext cx="2933700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275856" y="76926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2 strieborné medaily v Sydney 2000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získala 67 medailí na MS, ME a LOH, </a:t>
            </a:r>
          </a:p>
          <a:p>
            <a:pPr marL="285750" indent="-285750">
              <a:buFontTx/>
              <a:buChar char="-"/>
            </a:pPr>
            <a:r>
              <a:rPr lang="sk-SK" sz="2400" dirty="0">
                <a:solidFill>
                  <a:schemeClr val="bg1"/>
                </a:solidFill>
              </a:rPr>
              <a:t>p</a:t>
            </a:r>
            <a:r>
              <a:rPr lang="sk-SK" sz="2400" dirty="0" smtClean="0">
                <a:solidFill>
                  <a:schemeClr val="bg1"/>
                </a:solidFill>
              </a:rPr>
              <a:t>rekonala 3 svetové, 17 európskych a 207 slov. rekordov</a:t>
            </a:r>
          </a:p>
        </p:txBody>
      </p:sp>
    </p:spTree>
    <p:extLst>
      <p:ext uri="{BB962C8B-B14F-4D97-AF65-F5344CB8AC3E}">
        <p14:creationId xmlns:p14="http://schemas.microsoft.com/office/powerpoint/2010/main" val="19449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648072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DANKA BARTEKOVÁ 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https://i.ytimg.com/vi/EAt62WMSJiQ/hqdefault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5833"/>
          <a:stretch/>
        </p:blipFill>
        <p:spPr bwMode="auto">
          <a:xfrm>
            <a:off x="395536" y="1057301"/>
            <a:ext cx="3312368" cy="216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779912" y="1057300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Držiteľka sv. rekordu</a:t>
            </a:r>
          </a:p>
          <a:p>
            <a:pPr indent="-285750">
              <a:buFontTx/>
              <a:buChar char="-"/>
            </a:pPr>
            <a:r>
              <a:rPr lang="sk-SK" sz="2400" dirty="0" smtClean="0">
                <a:solidFill>
                  <a:schemeClr val="bg1"/>
                </a:solidFill>
              </a:rPr>
              <a:t>Bronzová medailistka z LOH 2012 v streľbe (</a:t>
            </a:r>
            <a:r>
              <a:rPr lang="sk-SK" sz="2400" dirty="0" err="1" smtClean="0">
                <a:solidFill>
                  <a:schemeClr val="bg1"/>
                </a:solidFill>
              </a:rPr>
              <a:t>skeet</a:t>
            </a:r>
            <a:r>
              <a:rPr lang="sk-SK" sz="2400" dirty="0" smtClean="0">
                <a:solidFill>
                  <a:schemeClr val="bg1"/>
                </a:solidFill>
              </a:rPr>
              <a:t>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   členka MOV od r. 2013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   Absolventka Fakulty politických vied na UMB v BB – DP na téma Športová diplomacia.</a:t>
            </a:r>
            <a:endParaRPr lang="sk-SK" sz="2400" dirty="0">
              <a:solidFill>
                <a:schemeClr val="bg1"/>
              </a:solidFill>
            </a:endParaRPr>
          </a:p>
          <a:p>
            <a:endParaRPr lang="sk-SK" sz="2400" dirty="0"/>
          </a:p>
          <a:p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41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MATEJ TÓTH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endParaRPr lang="sk-SK" sz="3600" dirty="0">
              <a:solidFill>
                <a:schemeClr val="bg1"/>
              </a:solidFill>
            </a:endParaRPr>
          </a:p>
        </p:txBody>
      </p:sp>
      <p:pic>
        <p:nvPicPr>
          <p:cNvPr id="4" name="Zástupný symbol obsahu 3" descr="http://www1.teraz.sk/usercontent/photos/2/5/0/3-250f70d9d04fd5ce56ae30422329effb049907f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1276"/>
            <a:ext cx="361595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4211960" y="11293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- </a:t>
            </a:r>
            <a:r>
              <a:rPr lang="sk-SK" sz="2400" dirty="0" smtClean="0">
                <a:solidFill>
                  <a:schemeClr val="bg1"/>
                </a:solidFill>
              </a:rPr>
              <a:t>zlato na LOH v Rio </a:t>
            </a:r>
            <a:r>
              <a:rPr lang="sk-SK" sz="2400" dirty="0" err="1" smtClean="0">
                <a:solidFill>
                  <a:schemeClr val="bg1"/>
                </a:solidFill>
              </a:rPr>
              <a:t>de</a:t>
            </a:r>
            <a:r>
              <a:rPr lang="sk-SK" sz="2400" dirty="0" smtClean="0">
                <a:solidFill>
                  <a:schemeClr val="bg1"/>
                </a:solidFill>
              </a:rPr>
              <a:t> Janeiro (50 </a:t>
            </a:r>
            <a:r>
              <a:rPr lang="sk-SK" sz="2400" dirty="0">
                <a:solidFill>
                  <a:schemeClr val="bg1"/>
                </a:solidFill>
              </a:rPr>
              <a:t>km </a:t>
            </a:r>
            <a:r>
              <a:rPr lang="sk-SK" sz="2400" dirty="0" smtClean="0">
                <a:solidFill>
                  <a:schemeClr val="bg1"/>
                </a:solidFill>
              </a:rPr>
              <a:t>chôdza)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- absolvent FF UKF v Nitre (2006) - žurnalistika</a:t>
            </a:r>
          </a:p>
          <a:p>
            <a:endParaRPr lang="sk-SK" sz="2400" b="1" dirty="0" smtClean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Tréner: </a:t>
            </a:r>
            <a:r>
              <a:rPr lang="sk-SK" sz="2400" dirty="0" smtClean="0">
                <a:solidFill>
                  <a:schemeClr val="bg1"/>
                </a:solidFill>
              </a:rPr>
              <a:t>Matej </a:t>
            </a:r>
            <a:r>
              <a:rPr lang="sk-SK" sz="2400" dirty="0">
                <a:solidFill>
                  <a:schemeClr val="bg1"/>
                </a:solidFill>
              </a:rPr>
              <a:t>Spišiak </a:t>
            </a:r>
            <a:r>
              <a:rPr lang="sk-SK" sz="2400" dirty="0" smtClean="0">
                <a:solidFill>
                  <a:schemeClr val="bg1"/>
                </a:solidFill>
              </a:rPr>
              <a:t>(od r. </a:t>
            </a:r>
            <a:r>
              <a:rPr lang="sk-SK" sz="2400" dirty="0">
                <a:solidFill>
                  <a:schemeClr val="bg1"/>
                </a:solidFill>
              </a:rPr>
              <a:t>2013</a:t>
            </a:r>
            <a:r>
              <a:rPr lang="sk-SK" sz="2400" dirty="0" smtClean="0">
                <a:solidFill>
                  <a:schemeClr val="bg1"/>
                </a:solidFill>
              </a:rPr>
              <a:t>) 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- PhD. študent na KTVŠ PF UKF v NR.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Výsledok vyhľadávania obrázkov pre dopyt matej spišiak 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Výsledok vyhľadávania obrázkov pre dopyt matej spišiak fo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Výsledok vyhľadávania obrázkov pre dopyt matej spišiak fo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 descr="Výsledok vyhľadávania obrázkov pre dopyt matej spišiak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03" y="3073524"/>
            <a:ext cx="3073325" cy="20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www.dc4ac.sk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www.dc4ac.eu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01"/>
            <a:ext cx="8229600" cy="612410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HLAVNÉ VÝZVY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3771636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Zabezpečenie rozvoja mladých športovcov (najmä v etape počiatočnej špecializácie, v odbornom vzdelávaní a zdravotne oslabených osôb),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Zaistenie rovnováhy medzi ŠT a vzdelávaním, neskôr medzi ŠT a zamestnaním,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Ukončenie športovej kariéry, najmä tých, ktorí opúšťajú systém športu skôr ako plánovali.</a:t>
            </a:r>
          </a:p>
          <a:p>
            <a:pPr marL="0" indent="0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1363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04056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ŠPORTOVÁ KARIÉRA A VZDELÁVANIE/PRÁCA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4047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História dvojitých kariér športovcov na Slovensku: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Stretnutie </a:t>
            </a:r>
            <a:r>
              <a:rPr lang="en-GB" sz="2400" b="1" dirty="0" smtClean="0">
                <a:solidFill>
                  <a:schemeClr val="bg1"/>
                </a:solidFill>
              </a:rPr>
              <a:t>expert</a:t>
            </a:r>
            <a:r>
              <a:rPr lang="sk-SK" sz="2400" b="1" dirty="0" smtClean="0">
                <a:solidFill>
                  <a:schemeClr val="bg1"/>
                </a:solidFill>
              </a:rPr>
              <a:t>nej skupiny EÚ </a:t>
            </a:r>
            <a:r>
              <a:rPr lang="sk-SK" sz="2400" dirty="0" smtClean="0">
                <a:solidFill>
                  <a:schemeClr val="bg1"/>
                </a:solidFill>
              </a:rPr>
              <a:t>- </a:t>
            </a:r>
            <a:r>
              <a:rPr lang="en-GB" sz="2400" dirty="0" err="1" smtClean="0">
                <a:solidFill>
                  <a:schemeClr val="bg1"/>
                </a:solidFill>
              </a:rPr>
              <a:t>Poznań</a:t>
            </a:r>
            <a:r>
              <a:rPr lang="sk-SK" sz="2400" dirty="0" smtClean="0">
                <a:solidFill>
                  <a:schemeClr val="bg1"/>
                </a:solidFill>
              </a:rPr>
              <a:t>, s</a:t>
            </a:r>
            <a:r>
              <a:rPr lang="en-GB" sz="2400" dirty="0" err="1" smtClean="0">
                <a:solidFill>
                  <a:schemeClr val="bg1"/>
                </a:solidFill>
              </a:rPr>
              <a:t>eptember</a:t>
            </a:r>
            <a:r>
              <a:rPr lang="en-GB" sz="2400" dirty="0" smtClean="0">
                <a:solidFill>
                  <a:schemeClr val="bg1"/>
                </a:solidFill>
              </a:rPr>
              <a:t> 2012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Usmernenie</a:t>
            </a:r>
            <a:r>
              <a:rPr lang="sk-SK" sz="2400" dirty="0" smtClean="0">
                <a:solidFill>
                  <a:schemeClr val="bg1"/>
                </a:solidFill>
              </a:rPr>
              <a:t> k dvojitým kariéram v športe - 2013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MŠ VVŠ </a:t>
            </a:r>
            <a:r>
              <a:rPr lang="sk-SK" sz="2400" dirty="0" smtClean="0">
                <a:solidFill>
                  <a:schemeClr val="bg1"/>
                </a:solidFill>
              </a:rPr>
              <a:t>podporilo závery a ponúklo spoluprácu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b="1" dirty="0" smtClean="0">
                <a:solidFill>
                  <a:schemeClr val="bg1"/>
                </a:solidFill>
              </a:rPr>
              <a:t>SOV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sa už pred niekoľkými rokmi pripojil k  medzinárodnému </a:t>
            </a:r>
            <a:r>
              <a:rPr lang="sk-SK" sz="2400" b="1" dirty="0" err="1">
                <a:solidFill>
                  <a:schemeClr val="bg1"/>
                </a:solidFill>
              </a:rPr>
              <a:t>Athletes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Career</a:t>
            </a:r>
            <a:r>
              <a:rPr lang="sk-SK" sz="2400" b="1" dirty="0">
                <a:solidFill>
                  <a:schemeClr val="bg1"/>
                </a:solidFill>
              </a:rPr>
              <a:t> </a:t>
            </a:r>
            <a:r>
              <a:rPr lang="sk-SK" sz="2400" b="1" dirty="0" err="1">
                <a:solidFill>
                  <a:schemeClr val="bg1"/>
                </a:solidFill>
              </a:rPr>
              <a:t>Programme</a:t>
            </a:r>
            <a:r>
              <a:rPr lang="sk-SK" sz="2400" dirty="0">
                <a:solidFill>
                  <a:schemeClr val="bg1"/>
                </a:solidFill>
              </a:rPr>
              <a:t>, ktorý MOV realizuje v spolupráci so </a:t>
            </a:r>
            <a:r>
              <a:rPr lang="sk-SK" sz="2400" dirty="0" smtClean="0">
                <a:solidFill>
                  <a:schemeClr val="bg1"/>
                </a:solidFill>
              </a:rPr>
              <a:t>spoločnosťou </a:t>
            </a:r>
            <a:r>
              <a:rPr lang="sk-SK" sz="2400" dirty="0" err="1" smtClean="0">
                <a:solidFill>
                  <a:schemeClr val="bg1"/>
                </a:solidFill>
              </a:rPr>
              <a:t>Adecco</a:t>
            </a:r>
            <a:r>
              <a:rPr lang="sk-SK" sz="2400" dirty="0" smtClean="0">
                <a:solidFill>
                  <a:schemeClr val="bg1"/>
                </a:solidFill>
              </a:rPr>
              <a:t> na pomoc športovcom pri ich uplatnení sa v</a:t>
            </a:r>
            <a:r>
              <a:rPr lang="sk-SK" sz="2400" dirty="0">
                <a:solidFill>
                  <a:schemeClr val="bg1"/>
                </a:solidFill>
              </a:rPr>
              <a:t>  </a:t>
            </a:r>
            <a:r>
              <a:rPr lang="sk-SK" sz="2400" dirty="0" err="1" smtClean="0">
                <a:solidFill>
                  <a:schemeClr val="bg1"/>
                </a:solidFill>
              </a:rPr>
              <a:t>post-športovej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>
                <a:solidFill>
                  <a:schemeClr val="bg1"/>
                </a:solidFill>
              </a:rPr>
              <a:t>kariére.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chemeClr val="bg1"/>
                </a:solidFill>
              </a:rPr>
              <a:t>Na </a:t>
            </a:r>
            <a:r>
              <a:rPr lang="sk-SK" sz="2400" dirty="0">
                <a:solidFill>
                  <a:schemeClr val="bg1"/>
                </a:solidFill>
              </a:rPr>
              <a:t>SVK chýbajú špecifické projekty a spolupráca s trhom práce. </a:t>
            </a:r>
          </a:p>
          <a:p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68394"/>
          </a:xfrm>
        </p:spPr>
        <p:txBody>
          <a:bodyPr>
            <a:noAutofit/>
          </a:bodyPr>
          <a:lstStyle/>
          <a:p>
            <a:r>
              <a:rPr lang="sk-SK" sz="3200" b="1" dirty="0">
                <a:solidFill>
                  <a:schemeClr val="bg1"/>
                </a:solidFill>
              </a:rPr>
              <a:t>ŠPORTOVÁ KARIÉRA A VZDELÁVANIE/PRÁCA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9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Programy dvojitej kariéry v Európe: </a:t>
            </a:r>
            <a:r>
              <a:rPr lang="sk-SK" sz="2400" dirty="0" smtClean="0">
                <a:solidFill>
                  <a:srgbClr val="FF0000"/>
                </a:solidFill>
              </a:rPr>
              <a:t>„Vrcholoví športovci by mali mať vyváženú športovú kariéru a plynulý prechod do civilného života“ </a:t>
            </a:r>
            <a:r>
              <a:rPr lang="sk-SK" sz="2400" dirty="0" smtClean="0">
                <a:solidFill>
                  <a:schemeClr val="bg1"/>
                </a:solidFill>
              </a:rPr>
              <a:t>= dobrá príprava pre potenciálne</a:t>
            </a:r>
            <a:r>
              <a:rPr lang="sk-SK" sz="2400" dirty="0" smtClean="0">
                <a:solidFill>
                  <a:srgbClr val="FF0000"/>
                </a:solidFill>
              </a:rPr>
              <a:t> vzorové postavenie v spoločnosti.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Dvojité kariéry hudobníkov, tanečníkov a iných umelcov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právny rámec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udržateľná vládna politika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Chýba poradenstvo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4828"/>
            <a:ext cx="8229600" cy="9525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PRÍKLADY DOBREJ PRAXE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41276"/>
            <a:ext cx="8229600" cy="4392488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Francúzsko:</a:t>
            </a:r>
            <a:r>
              <a:rPr lang="sk-SK" sz="2400" dirty="0" smtClean="0">
                <a:solidFill>
                  <a:schemeClr val="bg1"/>
                </a:solidFill>
              </a:rPr>
              <a:t> regionálne TSM musia podpísať zmluvu s edukačným zariadením.</a:t>
            </a:r>
          </a:p>
          <a:p>
            <a:r>
              <a:rPr lang="sk-SK" sz="2400" dirty="0" smtClean="0">
                <a:solidFill>
                  <a:srgbClr val="FF0000"/>
                </a:solidFill>
              </a:rPr>
              <a:t>UEFA:</a:t>
            </a:r>
            <a:r>
              <a:rPr lang="sk-SK" sz="2400" dirty="0" smtClean="0">
                <a:solidFill>
                  <a:schemeClr val="bg1"/>
                </a:solidFill>
              </a:rPr>
              <a:t> každý hráč v rozvojovom programe musí mať právo získavať vzdelanie, kluby mu nesmú v tom brániť.</a:t>
            </a:r>
          </a:p>
          <a:p>
            <a:r>
              <a:rPr lang="sk-SK" sz="2400" dirty="0">
                <a:solidFill>
                  <a:srgbClr val="FF0000"/>
                </a:solidFill>
              </a:rPr>
              <a:t>Taliansko</a:t>
            </a:r>
            <a:r>
              <a:rPr lang="sk-SK" sz="2400" dirty="0" smtClean="0">
                <a:solidFill>
                  <a:srgbClr val="FF0000"/>
                </a:solidFill>
              </a:rPr>
              <a:t>: </a:t>
            </a:r>
            <a:r>
              <a:rPr lang="sk-SK" sz="2400" b="1" dirty="0" err="1" smtClean="0">
                <a:solidFill>
                  <a:schemeClr val="bg1"/>
                </a:solidFill>
              </a:rPr>
              <a:t>EduCation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Sport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– partnerstvo medzi </a:t>
            </a:r>
            <a:r>
              <a:rPr lang="sk-SK" sz="2400" dirty="0" err="1" smtClean="0">
                <a:solidFill>
                  <a:schemeClr val="bg1"/>
                </a:solidFill>
              </a:rPr>
              <a:t>National</a:t>
            </a:r>
            <a:r>
              <a:rPr lang="sk-SK" sz="2400" dirty="0" smtClean="0">
                <a:solidFill>
                  <a:schemeClr val="bg1"/>
                </a:solidFill>
              </a:rPr>
              <a:t> Bank a Talianskym OV – stratégia sporenia a investovania 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	</a:t>
            </a:r>
            <a:r>
              <a:rPr lang="sk-SK" sz="2400" dirty="0" smtClean="0">
                <a:solidFill>
                  <a:schemeClr val="bg1"/>
                </a:solidFill>
              </a:rPr>
              <a:t>	   – ako začať podnikať v športe.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 smtClean="0">
                <a:solidFill>
                  <a:srgbClr val="FF0000"/>
                </a:solidFill>
              </a:rPr>
              <a:t>Taliansko: </a:t>
            </a:r>
            <a:r>
              <a:rPr lang="sk-SK" sz="2400" dirty="0" smtClean="0">
                <a:solidFill>
                  <a:schemeClr val="bg1"/>
                </a:solidFill>
              </a:rPr>
              <a:t>ADECCO spolupracuje s Úniou zamestnávateľov a NOV a ponúka </a:t>
            </a:r>
            <a:r>
              <a:rPr lang="sk-SK" sz="2400" b="1" dirty="0" smtClean="0">
                <a:solidFill>
                  <a:schemeClr val="bg1"/>
                </a:solidFill>
              </a:rPr>
              <a:t>4-stupňový program podpory pre nezamestnaných </a:t>
            </a:r>
            <a:r>
              <a:rPr lang="sk-SK" sz="2400" dirty="0" smtClean="0">
                <a:solidFill>
                  <a:schemeClr val="bg1"/>
                </a:solidFill>
              </a:rPr>
              <a:t>(bez vzdelania ale so silnou motiváciou):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	1. orientácia; 2. odborné školenia; 3. odborné vzdelávanie;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	4. stáž. </a:t>
            </a:r>
          </a:p>
          <a:p>
            <a:pPr marL="0" indent="0"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8987</TotalTime>
  <Words>2751</Words>
  <Application>Microsoft Office PowerPoint</Application>
  <PresentationFormat>Prezentácia na obrazovke (16:10)</PresentationFormat>
  <Paragraphs>364</Paragraphs>
  <Slides>58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58</vt:i4>
      </vt:variant>
    </vt:vector>
  </HeadingPairs>
  <TitlesOfParts>
    <vt:vector size="59" baseType="lpstr">
      <vt:lpstr>Motív Office</vt:lpstr>
      <vt:lpstr> DVOJITÉ KARIÉRY ŠPORTOVCOV NA SLOVENSKU A V ZAHRANIČÍ</vt:lpstr>
      <vt:lpstr>DVOJITÉ KARIÉRY ŠPORTOVCOV NA SLOVENSKU A V ZAHRANIČÍ</vt:lpstr>
      <vt:lpstr>SITUÁCIA - VÝCHODISKÁ</vt:lpstr>
      <vt:lpstr>PARTNERI PROJEKTU DC4AC</vt:lpstr>
      <vt:lpstr>AKTIVITY PROJEKTU</vt:lpstr>
      <vt:lpstr>HLAVNÉ VÝZVY</vt:lpstr>
      <vt:lpstr>ŠPORTOVÁ KARIÉRA A VZDELÁVANIE/PRÁCA</vt:lpstr>
      <vt:lpstr>ŠPORTOVÁ KARIÉRA A VZDELÁVANIE/PRÁCA</vt:lpstr>
      <vt:lpstr>PRÍKLADY DOBREJ PRAXE</vt:lpstr>
      <vt:lpstr>NGO – MIMOVLÁDNE ORGANIZÁCIE</vt:lpstr>
      <vt:lpstr>OBLASTI STRATÉGIE DVOJITÝCH KARIÉR</vt:lpstr>
      <vt:lpstr>1. 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OBLASŤ ŠPORTU</vt:lpstr>
      <vt:lpstr>2. OBLASŤ EDUKÁCIE</vt:lpstr>
      <vt:lpstr>OBLASŤ EDUKÁCIE</vt:lpstr>
      <vt:lpstr>OBLASŤ EDUKÁCIE</vt:lpstr>
      <vt:lpstr>OBLASŤ EDUKÁCIE</vt:lpstr>
      <vt:lpstr>3. OBLASŤ ZAMESTNANIA</vt:lpstr>
      <vt:lpstr>OBLASŤ ZAMESTNANIA</vt:lpstr>
      <vt:lpstr>4. OBLASŤ ZDRAVIA</vt:lpstr>
      <vt:lpstr>5. SOCIÁLNA OBLASŤ</vt:lpstr>
      <vt:lpstr>SOCIÁLNA OBLASŤ</vt:lpstr>
      <vt:lpstr>SOCIÁLNA OBLASŤ</vt:lpstr>
      <vt:lpstr>EURÓPSKA DIMENZIA DK V ŠPORTE</vt:lpstr>
      <vt:lpstr>EURÓPSKA DIMENZIA DK V ŠPORTE</vt:lpstr>
      <vt:lpstr>STRATÉGIE PODPORY ŠPORTOVÝCH TALENTOV NA SLOVENSKU</vt:lpstr>
      <vt:lpstr>ZÁKON O ŠPORTE č. 440</vt:lpstr>
      <vt:lpstr>ZÁKON O ŠPORTE č. 440</vt:lpstr>
      <vt:lpstr>ZÁKON O ŠPORTE č. 440</vt:lpstr>
      <vt:lpstr>ZÁKON O ŠPORTE č. 440, § 16 </vt:lpstr>
      <vt:lpstr>ZÁKON O ŠPORTE č. 440, § 33</vt:lpstr>
      <vt:lpstr>ZÁKON O ŠPORTE č. 440, § 48</vt:lpstr>
      <vt:lpstr>STRATÉGIE PODPORY ŠPORTOVÝCH TALENTOV</vt:lpstr>
      <vt:lpstr>STREDNÁ ŠPORTOVÁ ŠKOLA</vt:lpstr>
      <vt:lpstr>Zákon o športe č. 440</vt:lpstr>
      <vt:lpstr>STREDNÁ ŠPORTOVÁ ŠKOLA</vt:lpstr>
      <vt:lpstr>STREDNÁ ŠPORTOVÁ ŠKOLA</vt:lpstr>
      <vt:lpstr>VYHLÁŠKA č.110/2016</vt:lpstr>
      <vt:lpstr>VYHLÁŠKA č. 51/2016</vt:lpstr>
      <vt:lpstr>PRÍKLADY DOBREJ PRAXE </vt:lpstr>
      <vt:lpstr>NEGATÍVNE A POZITÍVNE PRÍKLADY</vt:lpstr>
      <vt:lpstr>Doc. PaedDr. Marián Vanderka, PhD. </vt:lpstr>
      <vt:lpstr>JOZEF GÖNCI </vt:lpstr>
      <vt:lpstr>SLAVOMÍR KŇAZOVICKÝ </vt:lpstr>
      <vt:lpstr>PETER KORČOK </vt:lpstr>
      <vt:lpstr>JURAJ BAČA </vt:lpstr>
      <vt:lpstr>MARTINA MORAVCOVÁ </vt:lpstr>
      <vt:lpstr>DANKA BARTEKOVÁ </vt:lpstr>
      <vt:lpstr>MATEJ TÓTH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</dc:creator>
  <cp:lastModifiedBy>jsimonek</cp:lastModifiedBy>
  <cp:revision>109</cp:revision>
  <dcterms:created xsi:type="dcterms:W3CDTF">2016-05-30T08:11:39Z</dcterms:created>
  <dcterms:modified xsi:type="dcterms:W3CDTF">2016-10-04T12:03:52Z</dcterms:modified>
</cp:coreProperties>
</file>