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60" r:id="rId6"/>
    <p:sldId id="262" r:id="rId7"/>
    <p:sldId id="296" r:id="rId8"/>
    <p:sldId id="297" r:id="rId9"/>
    <p:sldId id="298" r:id="rId10"/>
    <p:sldId id="263" r:id="rId11"/>
    <p:sldId id="266" r:id="rId12"/>
    <p:sldId id="268" r:id="rId13"/>
    <p:sldId id="269" r:id="rId14"/>
    <p:sldId id="271" r:id="rId15"/>
    <p:sldId id="272" r:id="rId16"/>
    <p:sldId id="275" r:id="rId17"/>
    <p:sldId id="277" r:id="rId18"/>
    <p:sldId id="283" r:id="rId19"/>
    <p:sldId id="284" r:id="rId20"/>
    <p:sldId id="300" r:id="rId21"/>
    <p:sldId id="301" r:id="rId22"/>
    <p:sldId id="303" r:id="rId23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17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chemeClr val="bg1"/>
                </a:solidFill>
              </a:rPr>
              <a:t>SURVEY RESULTS - SLOVAKIA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400" dirty="0" smtClean="0">
                <a:solidFill>
                  <a:schemeClr val="bg1"/>
                </a:solidFill>
              </a:rPr>
              <a:t>CPU Nitra, Slovakia</a:t>
            </a:r>
          </a:p>
          <a:p>
            <a:endParaRPr lang="sk-SK" sz="1400" dirty="0">
              <a:solidFill>
                <a:schemeClr val="bg1"/>
              </a:solidFill>
            </a:endParaRPr>
          </a:p>
          <a:p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200" dirty="0" err="1" smtClean="0">
                <a:solidFill>
                  <a:schemeClr val="bg1"/>
                </a:solidFill>
              </a:rPr>
              <a:t>Budapest</a:t>
            </a:r>
            <a:r>
              <a:rPr lang="sk-SK" sz="1200" dirty="0" smtClean="0">
                <a:solidFill>
                  <a:schemeClr val="bg1"/>
                </a:solidFill>
              </a:rPr>
              <a:t>, </a:t>
            </a:r>
            <a:r>
              <a:rPr lang="sk-SK" sz="1200" dirty="0" err="1" smtClean="0">
                <a:solidFill>
                  <a:schemeClr val="bg1"/>
                </a:solidFill>
              </a:rPr>
              <a:t>June</a:t>
            </a:r>
            <a:r>
              <a:rPr lang="sk-SK" sz="1200" dirty="0" smtClean="0">
                <a:solidFill>
                  <a:schemeClr val="bg1"/>
                </a:solidFill>
              </a:rPr>
              <a:t> 2016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1276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468394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AKÉ JE VAŠE ZAMESTNANIE POPRI ŠPORTE?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4561" t="14241" r="51760" b="55780"/>
          <a:stretch/>
        </p:blipFill>
        <p:spPr bwMode="auto">
          <a:xfrm>
            <a:off x="971600" y="1201316"/>
            <a:ext cx="6984776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2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AKO STE SA VYSPORIADALI SO SPOJENÍM ŠPORTU A VZDELÁVANIA/ZAMESTNANIA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9192" r="56186" b="57913"/>
          <a:stretch/>
        </p:blipFill>
        <p:spPr bwMode="auto">
          <a:xfrm>
            <a:off x="971600" y="1561356"/>
            <a:ext cx="69621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8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DO AKEJ MIERY SA ZAMÝŠĽATE NAD TÝM, ČO BUDETE ROBIŤ PO UKONČENÍ ŠPORTOVEJ KARIÉRY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4487" r="56321" b="62414"/>
          <a:stretch/>
        </p:blipFill>
        <p:spPr bwMode="auto">
          <a:xfrm>
            <a:off x="1547664" y="1705372"/>
            <a:ext cx="590465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65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1196"/>
            <a:ext cx="8964488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AKÉ SÚ VAŠE PLÁNY V POŠPORTOVEJ KARIÉRE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3270" t="18661" r="53416" b="58977"/>
          <a:stretch/>
        </p:blipFill>
        <p:spPr bwMode="auto">
          <a:xfrm>
            <a:off x="395536" y="1417340"/>
            <a:ext cx="79208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86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504056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AKÉ BOLI PRÍČINY UKONČENIA VZDELÁVANIA POPRI ŠPORTE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3408" t="18661" r="55352" b="58731"/>
          <a:stretch/>
        </p:blipFill>
        <p:spPr bwMode="auto">
          <a:xfrm>
            <a:off x="881590" y="1489348"/>
            <a:ext cx="7236805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70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525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DO AKEJ MIERY SI MYSLÍTE, ŽE POTREBUJETE MAŤ PODPORU ŠKOLY/ZAMESTNÁVATEĽA?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5115" t="15224" r="53417" b="57992"/>
          <a:stretch/>
        </p:blipFill>
        <p:spPr bwMode="auto">
          <a:xfrm>
            <a:off x="539552" y="985292"/>
            <a:ext cx="734481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/>
          <a:srcRect l="5115" t="16451" r="55629" b="58239"/>
          <a:stretch/>
        </p:blipFill>
        <p:spPr bwMode="auto">
          <a:xfrm>
            <a:off x="539552" y="3289548"/>
            <a:ext cx="734481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14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7220"/>
            <a:ext cx="8640960" cy="952500"/>
          </a:xfrm>
        </p:spPr>
        <p:txBody>
          <a:bodyPr>
            <a:noAutofit/>
          </a:bodyPr>
          <a:lstStyle/>
          <a:p>
            <a:pPr lvl="0"/>
            <a:r>
              <a:rPr lang="sk-SK" sz="3200" cap="all" dirty="0" smtClean="0">
                <a:solidFill>
                  <a:schemeClr val="bg1"/>
                </a:solidFill>
              </a:rPr>
              <a:t>MYSLÍTE SI, ŽE STE BOLI POČAS VAŠEJ KARIÉRY PODPOROVANÍ V PROCESE ROZVOJA DK</a:t>
            </a:r>
            <a:r>
              <a:rPr lang="en-US" sz="3200" cap="all" dirty="0" smtClean="0">
                <a:solidFill>
                  <a:schemeClr val="bg1"/>
                </a:solidFill>
              </a:rPr>
              <a:t>?</a:t>
            </a:r>
            <a:r>
              <a:rPr lang="sk-SK" sz="3200" cap="all" dirty="0"/>
              <a:t/>
            </a:r>
            <a:br>
              <a:rPr lang="sk-SK" sz="3200" cap="all" dirty="0"/>
            </a:br>
            <a:endParaRPr lang="sk-SK" sz="3200" cap="all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155" t="17188" r="56044" b="59958"/>
          <a:stretch/>
        </p:blipFill>
        <p:spPr bwMode="auto">
          <a:xfrm>
            <a:off x="1691680" y="1273324"/>
            <a:ext cx="604867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718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2800" cap="all" dirty="0" smtClean="0">
                <a:solidFill>
                  <a:schemeClr val="bg1"/>
                </a:solidFill>
              </a:rPr>
              <a:t>MYSLÍTE SI, ŽE NA SVK EXISTUJE SNAHA PODPOROVAŤ DK ŠPORTOVCOV</a:t>
            </a:r>
            <a:r>
              <a:rPr lang="en-US" sz="2800" cap="all" dirty="0" smtClean="0">
                <a:solidFill>
                  <a:schemeClr val="bg1"/>
                </a:solidFill>
              </a:rPr>
              <a:t>?</a:t>
            </a:r>
            <a:r>
              <a:rPr lang="sk-SK" sz="2800" cap="all" dirty="0"/>
              <a:t/>
            </a:r>
            <a:br>
              <a:rPr lang="sk-SK" sz="2800" cap="all" dirty="0"/>
            </a:br>
            <a:endParaRPr lang="sk-SK" sz="2800" cap="all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846" t="10804" r="57013" b="66836"/>
          <a:stretch/>
        </p:blipFill>
        <p:spPr bwMode="auto">
          <a:xfrm>
            <a:off x="1475656" y="1201316"/>
            <a:ext cx="6192688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46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Autofit/>
          </a:bodyPr>
          <a:lstStyle/>
          <a:p>
            <a:pPr lvl="0"/>
            <a:r>
              <a:rPr lang="sk-SK" sz="2800" dirty="0" smtClean="0">
                <a:solidFill>
                  <a:schemeClr val="bg1"/>
                </a:solidFill>
              </a:rPr>
              <a:t>DO AKEJ MIERY SI MYSLÍTE, ŽE POTREBUJETE MENTORA NA PODPORU PROCESU PRECHODU A ROZVOJA DK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6" name="Zástupný symbol obsahu 5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2769" r="57289" b="64871"/>
          <a:stretch/>
        </p:blipFill>
        <p:spPr bwMode="auto">
          <a:xfrm>
            <a:off x="1691680" y="1417340"/>
            <a:ext cx="583264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38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94828"/>
            <a:ext cx="8964488" cy="952500"/>
          </a:xfrm>
        </p:spPr>
        <p:txBody>
          <a:bodyPr>
            <a:noAutofit/>
          </a:bodyPr>
          <a:lstStyle/>
          <a:p>
            <a:pPr lvl="0"/>
            <a:r>
              <a:rPr lang="sk-SK" sz="3200" dirty="0" smtClean="0">
                <a:solidFill>
                  <a:schemeClr val="bg1"/>
                </a:solidFill>
              </a:rPr>
              <a:t>POZNÁTE NEJAKÉ PROJEKTY DK NA SVK?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8293" t="12032" r="57428" b="65607"/>
          <a:stretch/>
        </p:blipFill>
        <p:spPr bwMode="auto">
          <a:xfrm>
            <a:off x="1979712" y="1201316"/>
            <a:ext cx="5904656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30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 smtClean="0">
                <a:solidFill>
                  <a:schemeClr val="bg1"/>
                </a:solidFill>
              </a:rPr>
              <a:t>RESPONDENTI DOTAZNÍKA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0671" r="53297" b="67332"/>
          <a:stretch/>
        </p:blipFill>
        <p:spPr bwMode="auto">
          <a:xfrm>
            <a:off x="1115616" y="1705372"/>
            <a:ext cx="68559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ZÁVERY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57% športovcov ukončilo aspoň 1 semester na univerzite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65% </a:t>
            </a:r>
            <a:r>
              <a:rPr lang="sk-SK" sz="2400" dirty="0">
                <a:solidFill>
                  <a:schemeClr val="bg1"/>
                </a:solidFill>
              </a:rPr>
              <a:t>športovcov </a:t>
            </a:r>
            <a:r>
              <a:rPr lang="sk-SK" sz="2400" dirty="0" smtClean="0">
                <a:solidFill>
                  <a:schemeClr val="bg1"/>
                </a:solidFill>
              </a:rPr>
              <a:t> dokázalo skombinovať šport a vzdelávanie/prácu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25% </a:t>
            </a:r>
            <a:r>
              <a:rPr lang="sk-SK" sz="2400" dirty="0">
                <a:solidFill>
                  <a:schemeClr val="bg1"/>
                </a:solidFill>
              </a:rPr>
              <a:t>športovcov </a:t>
            </a:r>
            <a:r>
              <a:rPr lang="sk-SK" sz="2400" dirty="0" smtClean="0">
                <a:solidFill>
                  <a:schemeClr val="bg1"/>
                </a:solidFill>
              </a:rPr>
              <a:t>nie je pripravených na život po skončení športovej kariéry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33% plánuje zostať v športe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47% bolo v minulosti postavených pred výber medzi športom a vzdelávaním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48% si myslí, že neboli podporovaní v procese rozvoja DK.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ZÁVERY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26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Najdôležitejším obdobím podpory športovca je obdobie prechodu medzi juniorskou kategóriou a seniorskou (15-19 r.) a pri prechode k profesionálom.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74% športovcov rozmýšľa o svojej budúcej civilnej kariére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½ športovcov si myslí, že na SVK je slabá podpora DK športovcov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82% </a:t>
            </a:r>
            <a:r>
              <a:rPr lang="sk-SK" sz="2400" dirty="0" smtClean="0">
                <a:solidFill>
                  <a:schemeClr val="bg1"/>
                </a:solidFill>
              </a:rPr>
              <a:t>si myslí, že program DK by bol veľmi nápomocný najmä pri profesionálnej orientácii, </a:t>
            </a:r>
            <a:r>
              <a:rPr lang="sk-SK" sz="2400" dirty="0" smtClean="0">
                <a:solidFill>
                  <a:schemeClr val="bg1"/>
                </a:solidFill>
              </a:rPr>
              <a:t>pri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plánovaní </a:t>
            </a:r>
            <a:r>
              <a:rPr lang="sk-SK" sz="2400" dirty="0" smtClean="0">
                <a:solidFill>
                  <a:schemeClr val="bg1"/>
                </a:solidFill>
              </a:rPr>
              <a:t>a rozvoji kariéry.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5382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ZÁVERY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u="sng" dirty="0" smtClean="0">
                <a:solidFill>
                  <a:schemeClr val="bg1"/>
                </a:solidFill>
              </a:rPr>
              <a:t>Športovci by najviac ocenili: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Pomoc pri vzdelávaní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Poradenstvo v súvislosti s DK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Odborné stáže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Flexibilné rozvrhy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Efektívnu sociálnu podporu od rodiny, trénerov, rovesníkov,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</a:t>
            </a:r>
            <a:r>
              <a:rPr lang="sk-SK" sz="2400" smtClean="0">
                <a:solidFill>
                  <a:schemeClr val="bg1"/>
                </a:solidFill>
              </a:rPr>
              <a:t>zväzov a organizácií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ŠPORTOVÉ ODVETVIE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13284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Atletika (11), športová streľba (9), cyklistika (7),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</a:rPr>
              <a:t>k</a:t>
            </a:r>
            <a:r>
              <a:rPr lang="sk-SK" sz="2800" dirty="0" smtClean="0">
                <a:solidFill>
                  <a:schemeClr val="bg1"/>
                </a:solidFill>
              </a:rPr>
              <a:t>anoistika (5), vodný slalom (3), </a:t>
            </a:r>
            <a:r>
              <a:rPr lang="sk-SK" sz="2800" dirty="0" err="1">
                <a:solidFill>
                  <a:schemeClr val="bg1"/>
                </a:solidFill>
              </a:rPr>
              <a:t>j</a:t>
            </a:r>
            <a:r>
              <a:rPr lang="sk-SK" sz="2800" dirty="0" err="1" smtClean="0">
                <a:solidFill>
                  <a:schemeClr val="bg1"/>
                </a:solidFill>
              </a:rPr>
              <a:t>udo</a:t>
            </a:r>
            <a:r>
              <a:rPr lang="sk-SK" sz="2800" dirty="0" smtClean="0">
                <a:solidFill>
                  <a:schemeClr val="bg1"/>
                </a:solidFill>
              </a:rPr>
              <a:t>, lukostreľba, plávanie, alpské lyžovanie, tenis, vzpieranie, </a:t>
            </a:r>
            <a:r>
              <a:rPr lang="sk-SK" sz="2800" dirty="0" err="1" smtClean="0">
                <a:solidFill>
                  <a:schemeClr val="bg1"/>
                </a:solidFill>
              </a:rPr>
              <a:t>short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track</a:t>
            </a:r>
            <a:r>
              <a:rPr lang="sk-SK" sz="2800" dirty="0" smtClean="0">
                <a:solidFill>
                  <a:schemeClr val="bg1"/>
                </a:solidFill>
              </a:rPr>
              <a:t>, lyžovanie, veslovanie, stolný tenis, triatlon, kulturistika, karate, duatlon, box, akrobatické lyžovanie, sánkovanie, biatlon, fitnes, synchronizované plávanie, </a:t>
            </a:r>
            <a:r>
              <a:rPr lang="sk-SK" sz="2800" dirty="0" err="1" smtClean="0">
                <a:solidFill>
                  <a:schemeClr val="bg1"/>
                </a:solidFill>
              </a:rPr>
              <a:t>boccia</a:t>
            </a:r>
            <a:r>
              <a:rPr lang="sk-SK" sz="2800" dirty="0" smtClean="0">
                <a:solidFill>
                  <a:schemeClr val="bg1"/>
                </a:solidFill>
              </a:rPr>
              <a:t>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VEK A POHLAVIE RESPONDENTOV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Priemerný vek: 27,6 roka 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 58% muži, 42% ženy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Talentovaní športovci – </a:t>
            </a:r>
            <a:r>
              <a:rPr lang="sk-SK" dirty="0">
                <a:solidFill>
                  <a:schemeClr val="bg1"/>
                </a:solidFill>
              </a:rPr>
              <a:t>21.7%            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Vrcholoví športovci </a:t>
            </a:r>
            <a:r>
              <a:rPr lang="sk-SK" dirty="0">
                <a:solidFill>
                  <a:schemeClr val="bg1"/>
                </a:solidFill>
              </a:rPr>
              <a:t>– 78.3</a:t>
            </a:r>
            <a:r>
              <a:rPr lang="sk-SK" dirty="0" smtClean="0">
                <a:solidFill>
                  <a:schemeClr val="bg1"/>
                </a:solidFill>
              </a:rPr>
              <a:t>%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42</a:t>
            </a:r>
            <a:r>
              <a:rPr lang="sk-SK" dirty="0" smtClean="0">
                <a:solidFill>
                  <a:schemeClr val="bg1"/>
                </a:solidFill>
              </a:rPr>
              <a:t>,0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% - </a:t>
            </a:r>
            <a:r>
              <a:rPr lang="en-GB" dirty="0" smtClean="0">
                <a:solidFill>
                  <a:schemeClr val="bg1"/>
                </a:solidFill>
              </a:rPr>
              <a:t>n</a:t>
            </a:r>
            <a:r>
              <a:rPr lang="sk-SK" dirty="0" err="1" smtClean="0">
                <a:solidFill>
                  <a:schemeClr val="bg1"/>
                </a:solidFill>
              </a:rPr>
              <a:t>emajú</a:t>
            </a:r>
            <a:r>
              <a:rPr lang="sk-SK" dirty="0" smtClean="0">
                <a:solidFill>
                  <a:schemeClr val="bg1"/>
                </a:solidFill>
              </a:rPr>
              <a:t> vysokoškolské vzdelanie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24</a:t>
            </a:r>
            <a:r>
              <a:rPr lang="sk-SK" dirty="0">
                <a:solidFill>
                  <a:schemeClr val="bg1"/>
                </a:solidFill>
              </a:rPr>
              <a:t>,</a:t>
            </a:r>
            <a:r>
              <a:rPr lang="en-GB" dirty="0" smtClean="0">
                <a:solidFill>
                  <a:schemeClr val="bg1"/>
                </a:solidFill>
              </a:rPr>
              <a:t>6 </a:t>
            </a:r>
            <a:r>
              <a:rPr lang="en-GB" dirty="0">
                <a:solidFill>
                  <a:schemeClr val="bg1"/>
                </a:solidFill>
              </a:rPr>
              <a:t>% - </a:t>
            </a:r>
            <a:r>
              <a:rPr lang="sk-SK" dirty="0" smtClean="0">
                <a:solidFill>
                  <a:schemeClr val="bg1"/>
                </a:solidFill>
              </a:rPr>
              <a:t>má </a:t>
            </a:r>
            <a:r>
              <a:rPr lang="sk-SK" dirty="0" err="1" smtClean="0">
                <a:solidFill>
                  <a:schemeClr val="bg1"/>
                </a:solidFill>
              </a:rPr>
              <a:t>bc.</a:t>
            </a:r>
            <a:r>
              <a:rPr lang="sk-SK" dirty="0" smtClean="0">
                <a:solidFill>
                  <a:schemeClr val="bg1"/>
                </a:solidFill>
              </a:rPr>
              <a:t> alebo </a:t>
            </a:r>
            <a:r>
              <a:rPr lang="sk-SK" dirty="0" err="1" smtClean="0">
                <a:solidFill>
                  <a:schemeClr val="bg1"/>
                </a:solidFill>
              </a:rPr>
              <a:t>mgr.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univer</a:t>
            </a:r>
            <a:r>
              <a:rPr lang="sk-SK" dirty="0" err="1" smtClean="0">
                <a:solidFill>
                  <a:schemeClr val="bg1"/>
                </a:solidFill>
              </a:rPr>
              <a:t>zitné</a:t>
            </a:r>
            <a:r>
              <a:rPr lang="sk-SK" dirty="0" smtClean="0">
                <a:solidFill>
                  <a:schemeClr val="bg1"/>
                </a:solidFill>
              </a:rPr>
              <a:t> vzdelanie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32,4 </a:t>
            </a:r>
            <a:r>
              <a:rPr lang="sk-SK" dirty="0">
                <a:solidFill>
                  <a:schemeClr val="bg1"/>
                </a:solidFill>
              </a:rPr>
              <a:t>% -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ukončili aspoň 1 semester na univerzite</a:t>
            </a: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sk-SK" sz="3100" dirty="0">
                <a:solidFill>
                  <a:schemeClr val="bg1"/>
                </a:solidFill>
              </a:rPr>
              <a:t>DO AKEJ MIERY SI MYSLÍTE, ŽE PRIJATIE DEFINÍCIE PROFESIONÁLNYCH ŠPORTOVCOV PRINESIE ĎALŠIE UZNANIE ŠPORTOVCOM</a:t>
            </a:r>
            <a:r>
              <a:rPr lang="en-US" sz="3100" dirty="0">
                <a:solidFill>
                  <a:schemeClr val="bg1"/>
                </a:solidFill>
              </a:rPr>
              <a:t>?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idx="1"/>
          </p:nvPr>
        </p:nvPicPr>
        <p:blipFill rotWithShape="1">
          <a:blip r:embed="rId2"/>
          <a:srcRect l="8432" t="18661" r="55905" b="58486"/>
          <a:stretch/>
        </p:blipFill>
        <p:spPr bwMode="auto">
          <a:xfrm>
            <a:off x="1691680" y="1705372"/>
            <a:ext cx="568863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333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96"/>
            <a:ext cx="8229600" cy="779264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ZMENY V OČAKÁVANIACH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433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(1)„Do 23. roku života som neočakával nič, ale krátko potom som si dal za cieľ OH, MS, ME“.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(2)“Chcel som sa presadiť do svetovej špičky, ale v slovenských podmienkach sa moje sny rozplynuli...“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(3)</a:t>
            </a:r>
            <a:r>
              <a:rPr lang="sk-SK" sz="2800" dirty="0" smtClean="0">
                <a:solidFill>
                  <a:srgbClr val="FF0000"/>
                </a:solidFill>
              </a:rPr>
              <a:t>“Očakával som viac ako som dostal...“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(4)</a:t>
            </a:r>
            <a:r>
              <a:rPr lang="sk-SK" sz="2800" dirty="0" smtClean="0">
                <a:solidFill>
                  <a:srgbClr val="FF0000"/>
                </a:solidFill>
              </a:rPr>
              <a:t>“Neočakával som nič, nakoľko žijem na Slovensku </a:t>
            </a:r>
            <a:r>
              <a:rPr lang="sk-SK" sz="2800" dirty="0" smtClean="0">
                <a:solidFill>
                  <a:schemeClr val="bg1"/>
                </a:solidFill>
              </a:rPr>
              <a:t>a po mojich skúsenostiach s týmto a po tom, čo som získal trikrát striebro na ME dnes už nič neočakávam...“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48072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ZMENY V OČAKÁVANIACH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(5)“Moja kariéra sa začala v r. 1989, kedy zabezpečenie môjho športu bolo na vysokej úrovni. Po páde komunizmu a rozdelení sa podmienky zhoršovali, no po r. 2000 sa situácia začala zlepšovať“.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(6)“</a:t>
            </a:r>
            <a:r>
              <a:rPr lang="sk-SK" sz="2800" dirty="0" smtClean="0">
                <a:solidFill>
                  <a:srgbClr val="FF0000"/>
                </a:solidFill>
              </a:rPr>
              <a:t>Očakával som istú finančnú podporu od športového zväzu alebo štátu</a:t>
            </a:r>
            <a:r>
              <a:rPr lang="sk-SK" sz="2800" dirty="0" smtClean="0">
                <a:solidFill>
                  <a:schemeClr val="bg1"/>
                </a:solidFill>
              </a:rPr>
              <a:t> ako aj od školy vo forme individuálneho študijného plánu, </a:t>
            </a:r>
            <a:r>
              <a:rPr lang="sk-SK" sz="2800" dirty="0" smtClean="0">
                <a:solidFill>
                  <a:srgbClr val="FF0000"/>
                </a:solidFill>
              </a:rPr>
              <a:t>ale nič takého sa nestalo“.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ZMENY V OČAKÁVANIACH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(7)“Začal som s atletikou ako študent. Dnes som olympionik, ale nepatrím do žiadneho strediska vrcholového športu takže </a:t>
            </a:r>
            <a:r>
              <a:rPr lang="sk-SK" sz="2800" dirty="0" smtClean="0">
                <a:solidFill>
                  <a:srgbClr val="FF0000"/>
                </a:solidFill>
              </a:rPr>
              <a:t>hlavný problém je nájsť si zdroj základného príjmu pre môj život“.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(8)“Šport som miloval už od detstva. Odvtedy sa nič nezmenilo. </a:t>
            </a:r>
            <a:r>
              <a:rPr lang="sk-SK" sz="2800" dirty="0" smtClean="0">
                <a:solidFill>
                  <a:srgbClr val="FF0000"/>
                </a:solidFill>
              </a:rPr>
              <a:t>Čoraz viac si však uvedomujem, že šport nebude mojím hlavným zdrojom príjmov a začínam rozmýšľať o novom zamestnaní“.</a:t>
            </a: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0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ZMENY V OČAKÁVANIACH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(9)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 smtClean="0">
                <a:solidFill>
                  <a:srgbClr val="FF0000"/>
                </a:solidFill>
              </a:rPr>
              <a:t>„Očakávala som iné podmienky v mojom športe, keď som sa stala profesionálom. V cyklistike sa podmienky na Slovensku nezmenili od môjho detstva. </a:t>
            </a:r>
            <a:r>
              <a:rPr lang="sk-SK" sz="2800" dirty="0" smtClean="0">
                <a:solidFill>
                  <a:schemeClr val="bg1"/>
                </a:solidFill>
              </a:rPr>
              <a:t>Podpora ženskej cyklistiky je však všade veľmi slabá...“.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40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709</Words>
  <Application>Microsoft Office PowerPoint</Application>
  <PresentationFormat>Prezentácia na obrazovke (16:10)</PresentationFormat>
  <Paragraphs>64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 SURVEY RESULTS - SLOVAKIA</vt:lpstr>
      <vt:lpstr>RESPONDENTI DOTAZNÍKA </vt:lpstr>
      <vt:lpstr>ŠPORTOVÉ ODVETVIE</vt:lpstr>
      <vt:lpstr>VEK A POHLAVIE RESPONDENTOV</vt:lpstr>
      <vt:lpstr>DO AKEJ MIERY SI MYSLÍTE, ŽE PRIJATIE DEFINÍCIE PROFESIONÁLNYCH ŠPORTOVCOV PRINESIE ĎALŠIE UZNANIE ŠPORTOVCOM?</vt:lpstr>
      <vt:lpstr>ZMENY V OČAKÁVANIACH</vt:lpstr>
      <vt:lpstr>ZMENY V OČAKÁVANIACH</vt:lpstr>
      <vt:lpstr>ZMENY V OČAKÁVANIACH</vt:lpstr>
      <vt:lpstr>ZMENY V OČAKÁVANIACH</vt:lpstr>
      <vt:lpstr>AKÉ JE VAŠE ZAMESTNANIE POPRI ŠPORTE? </vt:lpstr>
      <vt:lpstr>AKO STE SA VYSPORIADALI SO SPOJENÍM ŠPORTU A VZDELÁVANIA/ZAMESTNANIA?</vt:lpstr>
      <vt:lpstr>DO AKEJ MIERY SA ZAMÝŠĽATE NAD TÝM, ČO BUDETE ROBIŤ PO UKONČENÍ ŠPORTOVEJ KARIÉRY?</vt:lpstr>
      <vt:lpstr>AKÉ SÚ VAŠE PLÁNY V POŠPORTOVEJ KARIÉRE? </vt:lpstr>
      <vt:lpstr>AKÉ BOLI PRÍČINY UKONČENIA VZDELÁVANIA POPRI ŠPORTE?</vt:lpstr>
      <vt:lpstr>DO AKEJ MIERY SI MYSLÍTE, ŽE POTREBUJETE MAŤ PODPORU ŠKOLY/ZAMESTNÁVATEĽA? </vt:lpstr>
      <vt:lpstr>MYSLÍTE SI, ŽE STE BOLI POČAS VAŠEJ KARIÉRY PODPOROVANÍ V PROCESE ROZVOJA DK? </vt:lpstr>
      <vt:lpstr>MYSLÍTE SI, ŽE NA SVK EXISTUJE SNAHA PODPOROVAŤ DK ŠPORTOVCOV? </vt:lpstr>
      <vt:lpstr>DO AKEJ MIERY SI MYSLÍTE, ŽE POTREBUJETE MENTORA NA PODPORU PROCESU PRECHODU A ROZVOJA DK?</vt:lpstr>
      <vt:lpstr>POZNÁTE NEJAKÉ PROJEKTY DK NA SVK?</vt:lpstr>
      <vt:lpstr>ZÁVERY</vt:lpstr>
      <vt:lpstr>ZÁVERY</vt:lpstr>
      <vt:lpstr>ZÁVERY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jsimonek</cp:lastModifiedBy>
  <cp:revision>46</cp:revision>
  <dcterms:created xsi:type="dcterms:W3CDTF">2016-05-30T08:11:39Z</dcterms:created>
  <dcterms:modified xsi:type="dcterms:W3CDTF">2016-10-04T05:40:49Z</dcterms:modified>
</cp:coreProperties>
</file>