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61" r:id="rId3"/>
    <p:sldId id="266" r:id="rId4"/>
    <p:sldId id="258" r:id="rId5"/>
    <p:sldId id="270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59" r:id="rId15"/>
    <p:sldId id="260" r:id="rId16"/>
    <p:sldId id="294" r:id="rId17"/>
    <p:sldId id="295" r:id="rId18"/>
    <p:sldId id="296" r:id="rId19"/>
    <p:sldId id="275" r:id="rId20"/>
    <p:sldId id="299" r:id="rId21"/>
    <p:sldId id="300" r:id="rId22"/>
    <p:sldId id="301" r:id="rId23"/>
    <p:sldId id="302" r:id="rId24"/>
    <p:sldId id="303" r:id="rId25"/>
    <p:sldId id="280" r:id="rId26"/>
    <p:sldId id="274" r:id="rId27"/>
    <p:sldId id="276" r:id="rId28"/>
    <p:sldId id="293" r:id="rId29"/>
    <p:sldId id="277" r:id="rId30"/>
    <p:sldId id="278" r:id="rId31"/>
    <p:sldId id="279" r:id="rId32"/>
    <p:sldId id="262" r:id="rId33"/>
    <p:sldId id="268" r:id="rId34"/>
    <p:sldId id="273" r:id="rId35"/>
    <p:sldId id="281" r:id="rId36"/>
    <p:sldId id="282" r:id="rId37"/>
    <p:sldId id="283" r:id="rId38"/>
    <p:sldId id="297" r:id="rId39"/>
    <p:sldId id="298" r:id="rId4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978F5-204F-4D1A-BEC9-E6F93F403178}" type="datetimeFigureOut">
              <a:rPr lang="sk-SK" smtClean="0"/>
              <a:pPr/>
              <a:t>3. 10. 2016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75DDA-4FDB-43C8-925E-41ADF3A62D3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5DDA-4FDB-43C8-925E-41ADF3A62D37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5DDA-4FDB-43C8-925E-41ADF3A62D37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5DDA-4FDB-43C8-925E-41ADF3A62D37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5DDA-4FDB-43C8-925E-41ADF3A62D37}" type="slidenum">
              <a:rPr lang="sk-SK" smtClean="0"/>
              <a:pPr/>
              <a:t>27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5DDA-4FDB-43C8-925E-41ADF3A62D37}" type="slidenum">
              <a:rPr lang="sk-SK" smtClean="0"/>
              <a:pPr/>
              <a:t>39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7329-2DC7-4E80-AF6B-8C55D45C2142}" type="datetimeFigureOut">
              <a:rPr lang="sk-SK" smtClean="0"/>
              <a:pPr/>
              <a:t>3. 10. 2016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D8CF-5629-40C9-82C1-69C72E246F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7329-2DC7-4E80-AF6B-8C55D45C2142}" type="datetimeFigureOut">
              <a:rPr lang="sk-SK" smtClean="0"/>
              <a:pPr/>
              <a:t>3. 10. 2016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D8CF-5629-40C9-82C1-69C72E246F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7329-2DC7-4E80-AF6B-8C55D45C2142}" type="datetimeFigureOut">
              <a:rPr lang="sk-SK" smtClean="0"/>
              <a:pPr/>
              <a:t>3. 10. 2016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D8CF-5629-40C9-82C1-69C72E246F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7329-2DC7-4E80-AF6B-8C55D45C2142}" type="datetimeFigureOut">
              <a:rPr lang="sk-SK" smtClean="0"/>
              <a:pPr/>
              <a:t>3. 10. 2016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D8CF-5629-40C9-82C1-69C72E246F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7329-2DC7-4E80-AF6B-8C55D45C2142}" type="datetimeFigureOut">
              <a:rPr lang="sk-SK" smtClean="0"/>
              <a:pPr/>
              <a:t>3. 10. 2016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D8CF-5629-40C9-82C1-69C72E246F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7329-2DC7-4E80-AF6B-8C55D45C2142}" type="datetimeFigureOut">
              <a:rPr lang="sk-SK" smtClean="0"/>
              <a:pPr/>
              <a:t>3. 10. 2016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D8CF-5629-40C9-82C1-69C72E246F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7329-2DC7-4E80-AF6B-8C55D45C2142}" type="datetimeFigureOut">
              <a:rPr lang="sk-SK" smtClean="0"/>
              <a:pPr/>
              <a:t>3. 10. 2016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D8CF-5629-40C9-82C1-69C72E246F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7329-2DC7-4E80-AF6B-8C55D45C2142}" type="datetimeFigureOut">
              <a:rPr lang="sk-SK" smtClean="0"/>
              <a:pPr/>
              <a:t>3. 10. 2016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D8CF-5629-40C9-82C1-69C72E246F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7329-2DC7-4E80-AF6B-8C55D45C2142}" type="datetimeFigureOut">
              <a:rPr lang="sk-SK" smtClean="0"/>
              <a:pPr/>
              <a:t>3. 10. 2016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D8CF-5629-40C9-82C1-69C72E246F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7329-2DC7-4E80-AF6B-8C55D45C2142}" type="datetimeFigureOut">
              <a:rPr lang="sk-SK" smtClean="0"/>
              <a:pPr/>
              <a:t>3. 10. 2016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D8CF-5629-40C9-82C1-69C72E246F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7329-2DC7-4E80-AF6B-8C55D45C2142}" type="datetimeFigureOut">
              <a:rPr lang="sk-SK" smtClean="0"/>
              <a:pPr/>
              <a:t>3. 10. 2016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DAD8CF-5629-40C9-82C1-69C72E246F8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747329-2DC7-4E80-AF6B-8C55D45C2142}" type="datetimeFigureOut">
              <a:rPr lang="sk-SK" smtClean="0"/>
              <a:pPr/>
              <a:t>3. 10. 2016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DAD8CF-5629-40C9-82C1-69C72E246F84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su.net/medias/fichiers/Dream_Together_Master_Program_Brochur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olympicuniversity.ru/en/web/msa-eng1/hom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fisu.net/en/Young-Researcher-Award-4071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Podpora SAUŠ pre talentovaných a vrcholových </a:t>
            </a:r>
            <a:r>
              <a:rPr lang="sk-SK" dirty="0" err="1" smtClean="0">
                <a:solidFill>
                  <a:schemeClr val="tx1"/>
                </a:solidFill>
              </a:rPr>
              <a:t>študentov-športovcov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600" dirty="0" smtClean="0"/>
              <a:t>PaedDr. Július Dubovský </a:t>
            </a:r>
          </a:p>
          <a:p>
            <a:pPr algn="ctr"/>
            <a:r>
              <a:rPr lang="sk-SK" sz="1600" dirty="0" smtClean="0"/>
              <a:t>Prezident </a:t>
            </a:r>
          </a:p>
          <a:p>
            <a:pPr algn="ctr"/>
            <a:r>
              <a:rPr lang="sk-SK" sz="1600" dirty="0" smtClean="0"/>
              <a:t>Slovenská asociácia univerzitného športu 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50" t="10401" r="4101" b="7521"/>
          <a:stretch>
            <a:fillRect/>
          </a:stretch>
        </p:blipFill>
        <p:spPr bwMode="auto">
          <a:xfrm>
            <a:off x="179513" y="683906"/>
            <a:ext cx="8856984" cy="564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750" t="11841" r="5451" b="8241"/>
          <a:stretch>
            <a:fillRect/>
          </a:stretch>
        </p:blipFill>
        <p:spPr bwMode="auto">
          <a:xfrm>
            <a:off x="179512" y="332656"/>
            <a:ext cx="8640281" cy="584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400" t="11121" r="5451" b="8241"/>
          <a:stretch>
            <a:fillRect/>
          </a:stretch>
        </p:blipFill>
        <p:spPr bwMode="auto">
          <a:xfrm>
            <a:off x="179512" y="476672"/>
            <a:ext cx="8827148" cy="591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950" t="14000" r="12201" b="11121"/>
          <a:stretch>
            <a:fillRect/>
          </a:stretch>
        </p:blipFill>
        <p:spPr bwMode="auto">
          <a:xfrm>
            <a:off x="251520" y="476672"/>
            <a:ext cx="8709127" cy="591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Masový rozvoj telesnej výchovy a športu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sk-SK" b="1" dirty="0" smtClean="0"/>
              <a:t>Masové súťaže VŠ</a:t>
            </a:r>
            <a:endParaRPr lang="sk-SK" dirty="0" smtClean="0"/>
          </a:p>
          <a:p>
            <a:pPr algn="just"/>
            <a:r>
              <a:rPr lang="sk-SK" b="1" dirty="0" smtClean="0"/>
              <a:t>Jednorazové</a:t>
            </a:r>
            <a:r>
              <a:rPr lang="sk-SK" dirty="0" smtClean="0"/>
              <a:t> pri významných príležitostiach alebo vyhlasované funkcionármi príslušnej fakulty, účastníkmi sú študenti, absolventi, zamestnanci a učitelia univerzít. Často sú organizované v menej tradičných športoch. </a:t>
            </a:r>
          </a:p>
          <a:p>
            <a:pPr algn="just"/>
            <a:r>
              <a:rPr lang="sk-SK" b="1" dirty="0" smtClean="0"/>
              <a:t>Dlhodobé</a:t>
            </a:r>
            <a:r>
              <a:rPr lang="sk-SK" dirty="0" smtClean="0"/>
              <a:t> súťaže sa organizujú v rámci fakulty - fakultné ligy, medzi ročníkové ligy, vysokoškolské ligy, akademické majstrovstva SR, finále univerzít SR, letné a zimné univerziády SR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Výkonnostný a vrcholový šport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sk-SK" b="1" dirty="0" smtClean="0"/>
              <a:t>Európske súťaže (EUSA)</a:t>
            </a:r>
            <a:r>
              <a:rPr lang="sk-SK" dirty="0" smtClean="0"/>
              <a:t> - súťaže organizuje Európska asociácia univerzitného športu a štartujú výbery európskych univerzít.</a:t>
            </a:r>
          </a:p>
          <a:p>
            <a:pPr lvl="0" algn="just"/>
            <a:r>
              <a:rPr lang="sk-SK" b="1" dirty="0" smtClean="0"/>
              <a:t>Akademické majstrovstvá sveta (AMS)– </a:t>
            </a:r>
            <a:r>
              <a:rPr lang="sk-SK" dirty="0" smtClean="0"/>
              <a:t>konajú sa každé dva roky v individuálnych aj tímových športoch. </a:t>
            </a:r>
          </a:p>
          <a:p>
            <a:pPr lvl="0" algn="just"/>
            <a:r>
              <a:rPr lang="sk-SK" b="1" dirty="0" smtClean="0"/>
              <a:t>Svetové univerziády (SLU a SZU)</a:t>
            </a:r>
            <a:r>
              <a:rPr lang="sk-SK" dirty="0" smtClean="0"/>
              <a:t> - svetové univerziády sa konajú každé dva roky v letných a zimných športoch.</a:t>
            </a:r>
          </a:p>
          <a:p>
            <a:pPr lvl="0" algn="just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72" t="11966" r="18329" b="28275"/>
          <a:stretch>
            <a:fillRect/>
          </a:stretch>
        </p:blipFill>
        <p:spPr bwMode="auto">
          <a:xfrm>
            <a:off x="395536" y="692696"/>
            <a:ext cx="8384169" cy="527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Obrázok 1" descr="logo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700808"/>
            <a:ext cx="129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1429" t="15714" r="24350" b="19040"/>
          <a:stretch>
            <a:fillRect/>
          </a:stretch>
        </p:blipFill>
        <p:spPr bwMode="auto">
          <a:xfrm>
            <a:off x="683568" y="548680"/>
            <a:ext cx="7679885" cy="57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100" t="14720" r="19400" b="31280"/>
          <a:stretch>
            <a:fillRect/>
          </a:stretch>
        </p:blipFill>
        <p:spPr bwMode="auto">
          <a:xfrm>
            <a:off x="0" y="980728"/>
            <a:ext cx="9137897" cy="527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Finančná podpora SAUŠ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pre kluby a telovýchovné jednoty na športové aktivity a činnosť </a:t>
            </a:r>
          </a:p>
          <a:p>
            <a:r>
              <a:rPr lang="sk-SK" dirty="0" smtClean="0"/>
              <a:t>pre vybraných športovcov – študentov</a:t>
            </a:r>
          </a:p>
          <a:p>
            <a:r>
              <a:rPr lang="sk-SK" dirty="0" smtClean="0"/>
              <a:t>pre reprezentantov (Akademické majstrovstvá sveta, univerziády, európske hry)    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282970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Univerzitný šport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Univerzitný šport začal na Slovensku písať svoju oficiálnu históriu 27. júna 1919 – založenie prvého univerzitného klubu,</a:t>
            </a:r>
          </a:p>
          <a:p>
            <a:pPr algn="just">
              <a:buNone/>
            </a:pPr>
            <a:endParaRPr lang="sk-SK" sz="2400" dirty="0" smtClean="0"/>
          </a:p>
          <a:p>
            <a:pPr algn="just"/>
            <a:r>
              <a:rPr lang="sk-SK" sz="2400" dirty="0" smtClean="0"/>
              <a:t>v roku 1953 sa na všetkých vysokých školách vytvorili katedry telesnej výchovy,</a:t>
            </a:r>
          </a:p>
          <a:p>
            <a:pPr algn="just">
              <a:buNone/>
            </a:pPr>
            <a:endParaRPr lang="sk-SK" sz="2400" dirty="0" smtClean="0"/>
          </a:p>
          <a:p>
            <a:pPr algn="just"/>
            <a:r>
              <a:rPr lang="sk-SK" sz="2400" dirty="0" smtClean="0"/>
              <a:t>z ich iniciatívy a s ich podporou sa vytvárali telovýchovné jednoty s názvom Slávia. Mnohé z nich jestvujú dodnes, </a:t>
            </a:r>
          </a:p>
          <a:p>
            <a:pPr algn="just">
              <a:buNone/>
            </a:pPr>
            <a:endParaRPr lang="sk-SK" dirty="0" smtClean="0"/>
          </a:p>
          <a:p>
            <a:pPr algn="just"/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72" t="19166" r="25979" b="8835"/>
          <a:stretch>
            <a:fillRect/>
          </a:stretch>
        </p:blipFill>
        <p:spPr bwMode="auto">
          <a:xfrm>
            <a:off x="1043608" y="476672"/>
            <a:ext cx="6926290" cy="591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5700" t="10401" r="32900" b="39200"/>
          <a:stretch>
            <a:fillRect/>
          </a:stretch>
        </p:blipFill>
        <p:spPr bwMode="auto">
          <a:xfrm>
            <a:off x="1115616" y="0"/>
            <a:ext cx="66247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700" t="70880" r="32900" b="5137"/>
          <a:stretch>
            <a:fillRect/>
          </a:stretch>
        </p:blipFill>
        <p:spPr bwMode="auto">
          <a:xfrm>
            <a:off x="1115616" y="4725144"/>
            <a:ext cx="6624828" cy="23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800" t="13281" r="35150" b="6081"/>
          <a:stretch>
            <a:fillRect/>
          </a:stretch>
        </p:blipFill>
        <p:spPr bwMode="auto">
          <a:xfrm>
            <a:off x="2483768" y="260648"/>
            <a:ext cx="4840405" cy="609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250" t="15714" r="31100" b="62960"/>
          <a:stretch>
            <a:fillRect/>
          </a:stretch>
        </p:blipFill>
        <p:spPr bwMode="auto">
          <a:xfrm>
            <a:off x="611560" y="836712"/>
            <a:ext cx="8142008" cy="248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150" t="14000" r="24350" b="7521"/>
          <a:stretch>
            <a:fillRect/>
          </a:stretch>
        </p:blipFill>
        <p:spPr bwMode="auto">
          <a:xfrm>
            <a:off x="1619672" y="332656"/>
            <a:ext cx="6319338" cy="626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FISU</a:t>
            </a:r>
            <a:br>
              <a:rPr lang="sk-SK" dirty="0" smtClean="0"/>
            </a:br>
            <a:r>
              <a:rPr lang="sk-SK" dirty="0" smtClean="0"/>
              <a:t>Medzinárodná federácia univerzitného športu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>
            <a:normAutofit/>
          </a:bodyPr>
          <a:lstStyle/>
          <a:p>
            <a:r>
              <a:rPr lang="sk-SK" dirty="0" smtClean="0"/>
              <a:t>Zastrešuje najvýznamnejšie študentské športové hry: Univerziády a Akademické majstrovstvá sveta</a:t>
            </a:r>
          </a:p>
          <a:p>
            <a:r>
              <a:rPr lang="sk-SK" dirty="0" smtClean="0"/>
              <a:t>SAUŠ je členom FISU</a:t>
            </a:r>
          </a:p>
          <a:p>
            <a:r>
              <a:rPr lang="sk-SK" dirty="0" smtClean="0"/>
              <a:t>170 členských organizácií</a:t>
            </a:r>
          </a:p>
          <a:p>
            <a:pPr>
              <a:buNone/>
            </a:pPr>
            <a:endParaRPr lang="sk-SK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 l="19800" t="24080" r="31601" b="54320"/>
          <a:stretch>
            <a:fillRect/>
          </a:stretch>
        </p:blipFill>
        <p:spPr bwMode="auto">
          <a:xfrm>
            <a:off x="251520" y="4501738"/>
            <a:ext cx="8482542" cy="23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 '</a:t>
            </a:r>
            <a:r>
              <a:rPr lang="sk-SK" i="1" dirty="0" err="1" smtClean="0"/>
              <a:t>Today's</a:t>
            </a:r>
            <a:r>
              <a:rPr lang="sk-SK" i="1" dirty="0" smtClean="0"/>
              <a:t> </a:t>
            </a:r>
            <a:r>
              <a:rPr lang="sk-SK" i="1" dirty="0" err="1" smtClean="0"/>
              <a:t>Stars</a:t>
            </a:r>
            <a:r>
              <a:rPr lang="sk-SK" dirty="0" smtClean="0"/>
              <a:t>, </a:t>
            </a:r>
            <a:r>
              <a:rPr lang="sk-SK" i="1" dirty="0" err="1" smtClean="0"/>
              <a:t>Tomorrow's</a:t>
            </a:r>
            <a:r>
              <a:rPr lang="sk-SK" i="1" dirty="0" smtClean="0"/>
              <a:t> </a:t>
            </a:r>
            <a:r>
              <a:rPr lang="sk-SK" i="1" dirty="0" err="1" smtClean="0"/>
              <a:t>Leaders</a:t>
            </a:r>
            <a:r>
              <a:rPr lang="sk-SK" dirty="0" smtClean="0"/>
              <a:t>'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FISU </a:t>
            </a:r>
            <a:r>
              <a:rPr lang="sk-SK" dirty="0" err="1" smtClean="0"/>
              <a:t>Education</a:t>
            </a:r>
            <a:r>
              <a:rPr lang="sk-SK" dirty="0" smtClean="0"/>
              <a:t> </a:t>
            </a:r>
            <a:r>
              <a:rPr lang="sk-SK" dirty="0" err="1" smtClean="0"/>
              <a:t>Committe</a:t>
            </a:r>
            <a:r>
              <a:rPr lang="sk-SK" dirty="0" smtClean="0"/>
              <a:t> (</a:t>
            </a:r>
            <a:r>
              <a:rPr lang="sk-SK" dirty="0" err="1" smtClean="0"/>
              <a:t>EduC</a:t>
            </a:r>
            <a:r>
              <a:rPr lang="sk-SK" dirty="0" smtClean="0"/>
              <a:t>)</a:t>
            </a:r>
          </a:p>
          <a:p>
            <a:pPr>
              <a:buNone/>
            </a:pP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Konferencie </a:t>
            </a:r>
          </a:p>
          <a:p>
            <a:pPr>
              <a:buFontTx/>
              <a:buChar char="-"/>
            </a:pPr>
            <a:r>
              <a:rPr lang="sk-SK" dirty="0" smtClean="0"/>
              <a:t>Semináre </a:t>
            </a:r>
          </a:p>
          <a:p>
            <a:pPr>
              <a:buFontTx/>
              <a:buChar char="-"/>
            </a:pPr>
            <a:r>
              <a:rPr lang="sk-SK" dirty="0" smtClean="0"/>
              <a:t>Programy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Výsledok vyh&amp;lcaron;adávania obrázkov pre dopyt fi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221088"/>
            <a:ext cx="5256584" cy="210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FISU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Programy FISU na podporu talentovaných vrcholových športovcov:</a:t>
            </a:r>
          </a:p>
          <a:p>
            <a:r>
              <a:rPr lang="en-US" b="1" dirty="0" smtClean="0"/>
              <a:t>2016 Dream Together Master </a:t>
            </a:r>
            <a:r>
              <a:rPr lang="en-US" b="1" dirty="0" err="1" smtClean="0"/>
              <a:t>Programme</a:t>
            </a:r>
            <a:r>
              <a:rPr lang="sk-SK" b="1" dirty="0" smtClean="0"/>
              <a:t> – </a:t>
            </a:r>
            <a:r>
              <a:rPr lang="sk-SK" dirty="0" smtClean="0"/>
              <a:t>postgraduálny </a:t>
            </a:r>
            <a:r>
              <a:rPr lang="sk-SK" dirty="0" err="1" smtClean="0"/>
              <a:t>štidendijný</a:t>
            </a:r>
            <a:r>
              <a:rPr lang="sk-SK" dirty="0" smtClean="0"/>
              <a:t> program </a:t>
            </a:r>
          </a:p>
          <a:p>
            <a:r>
              <a:rPr lang="en-US" dirty="0" smtClean="0">
                <a:hlinkClick r:id="rId3"/>
              </a:rPr>
              <a:t>http://www.fisu.net/medias/fichiers/Dream_Together_Master_Program_Brochure.pdf</a:t>
            </a:r>
            <a:endParaRPr lang="sk-SK" dirty="0" smtClean="0"/>
          </a:p>
          <a:p>
            <a:endParaRPr lang="en-US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Výsledok vyh&amp;lcaron;adávania obrázkov pre dopyt 2016 Dream Together Master Programm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365104"/>
            <a:ext cx="5400600" cy="214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2016 Dream Together Master </a:t>
            </a:r>
            <a:r>
              <a:rPr lang="en-US" sz="4000" b="1" dirty="0" err="1" smtClean="0"/>
              <a:t>Programme</a:t>
            </a:r>
            <a:endParaRPr lang="sk-SK" sz="4000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 Magisterský program sa zameriava na podporu rozvoja prostredníctvom špičkového vzdelávacieho programu</a:t>
            </a:r>
            <a:br>
              <a:rPr lang="sk-SK" dirty="0" smtClean="0"/>
            </a:br>
            <a:r>
              <a:rPr lang="sk-SK" dirty="0" smtClean="0"/>
              <a:t>pre budúcich lídrov v oblasti športového manažmentu</a:t>
            </a:r>
            <a:endParaRPr lang="sk-SK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 l="15800" t="38480" r="49550" b="21920"/>
          <a:stretch>
            <a:fillRect/>
          </a:stretch>
        </p:blipFill>
        <p:spPr bwMode="auto">
          <a:xfrm>
            <a:off x="2123728" y="3068960"/>
            <a:ext cx="423407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FISU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RIOU Master of Sport Administration</a:t>
            </a:r>
            <a:r>
              <a:rPr lang="sk-SK" b="1" dirty="0" smtClean="0"/>
              <a:t> – </a:t>
            </a:r>
            <a:r>
              <a:rPr lang="sk-SK" dirty="0" smtClean="0"/>
              <a:t>ročný program ďalšieho odborného rozvoja v športovom </a:t>
            </a:r>
            <a:r>
              <a:rPr lang="sk-SK" dirty="0" err="1" smtClean="0"/>
              <a:t>managemente</a:t>
            </a:r>
            <a:r>
              <a:rPr lang="sk-SK" b="1" dirty="0" smtClean="0"/>
              <a:t> </a:t>
            </a:r>
            <a:r>
              <a:rPr lang="sk-SK" b="1" dirty="0" smtClean="0">
                <a:hlinkClick r:id="rId2"/>
              </a:rPr>
              <a:t>http://www.olympicuniversity.ru/en/web/msa-eng1/home</a:t>
            </a:r>
            <a:endParaRPr lang="sk-SK" b="1" dirty="0" smtClean="0"/>
          </a:p>
          <a:p>
            <a:endParaRPr lang="en-US" b="1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Výsledok vyh&amp;lcaron;adávania obrázkov pre dopyt a one-year full-time programme of further professional development in sports managemen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221088"/>
            <a:ext cx="5400680" cy="208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dirty="0" smtClean="0"/>
              <a:t>Univerzitný šport na Slovensku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k-SK" dirty="0" smtClean="0"/>
              <a:t>V roku 1968 sa vytvoril osobitný </a:t>
            </a:r>
            <a:r>
              <a:rPr lang="sk-SK" b="1" dirty="0" smtClean="0"/>
              <a:t>Slovenský zväz vysokoškolského športu</a:t>
            </a:r>
            <a:r>
              <a:rPr lang="sk-SK" dirty="0" smtClean="0"/>
              <a:t>, z ktorého sa malými zmenami stala dnešná </a:t>
            </a:r>
            <a:r>
              <a:rPr lang="sk-SK" b="1" dirty="0" smtClean="0"/>
              <a:t>Slovenská asociácia univerzitného športu</a:t>
            </a:r>
            <a:r>
              <a:rPr lang="sk-SK" dirty="0" smtClean="0"/>
              <a:t>,</a:t>
            </a:r>
          </a:p>
          <a:p>
            <a:pPr algn="just"/>
            <a:endParaRPr lang="sk-SK" dirty="0" smtClean="0"/>
          </a:p>
          <a:p>
            <a:pPr algn="just">
              <a:buNone/>
            </a:pPr>
            <a:endParaRPr lang="sk-SK" dirty="0" smtClean="0"/>
          </a:p>
          <a:p>
            <a:pPr algn="just"/>
            <a:r>
              <a:rPr lang="sk-SK" dirty="0" smtClean="0"/>
              <a:t>1993 sa stala členom Svetovej federácie univerzitného športu </a:t>
            </a:r>
            <a:r>
              <a:rPr lang="sk-SK" b="1" dirty="0" smtClean="0"/>
              <a:t>FISU</a:t>
            </a:r>
          </a:p>
          <a:p>
            <a:pPr algn="just">
              <a:buNone/>
            </a:pPr>
            <a:endParaRPr lang="sk-SK" b="1" dirty="0" smtClean="0"/>
          </a:p>
          <a:p>
            <a:pPr algn="just"/>
            <a:r>
              <a:rPr lang="sk-SK" dirty="0" smtClean="0"/>
              <a:t>od roku 1999 Európskej asociácie univerzitného športu </a:t>
            </a:r>
            <a:r>
              <a:rPr lang="sk-SK" b="1" dirty="0" smtClean="0"/>
              <a:t>EUSA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FISU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FISU-</a:t>
            </a:r>
            <a:r>
              <a:rPr lang="en-US" b="1" dirty="0" err="1" smtClean="0"/>
              <a:t>Daegu</a:t>
            </a:r>
            <a:r>
              <a:rPr lang="en-US" b="1" dirty="0" smtClean="0"/>
              <a:t> Scholarship </a:t>
            </a:r>
            <a:r>
              <a:rPr lang="en-US" b="1" dirty="0" err="1" smtClean="0"/>
              <a:t>Programme</a:t>
            </a:r>
            <a:r>
              <a:rPr lang="en-US" b="1" dirty="0" smtClean="0"/>
              <a:t> (2011-2015)</a:t>
            </a:r>
            <a:r>
              <a:rPr lang="sk-SK" b="1" dirty="0" smtClean="0"/>
              <a:t> – </a:t>
            </a:r>
            <a:r>
              <a:rPr lang="sk-SK" dirty="0" smtClean="0"/>
              <a:t>štipendijný program na podporu akademickej a športovej kariéry</a:t>
            </a:r>
          </a:p>
          <a:p>
            <a:endParaRPr lang="en-US" b="1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Výsledok vyh&amp;lcaron;adávania obrázkov pre dopyt The FISU-Daegu Scholarship Programm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429000"/>
            <a:ext cx="4000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FISU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Young Researcher Award for FISU Conference Presenters</a:t>
            </a:r>
            <a:r>
              <a:rPr lang="sk-SK" b="1" dirty="0" smtClean="0"/>
              <a:t> – </a:t>
            </a:r>
            <a:r>
              <a:rPr lang="sk-SK" dirty="0" smtClean="0"/>
              <a:t>Program na podporu športovcov – vedcov</a:t>
            </a:r>
            <a:endParaRPr lang="sk-SK" b="1" dirty="0" smtClean="0"/>
          </a:p>
          <a:p>
            <a:r>
              <a:rPr lang="sk-SK" dirty="0" smtClean="0">
                <a:hlinkClick r:id="rId2"/>
              </a:rPr>
              <a:t>http://www.fisu.net/en/Young-Researcher-Award-4071.html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Conference visu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21088"/>
            <a:ext cx="52387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dirty="0" smtClean="0"/>
              <a:t>Dvojitá kariéra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sk-SK" dirty="0" smtClean="0"/>
          </a:p>
          <a:p>
            <a:pPr algn="just"/>
            <a:r>
              <a:rPr lang="sk-SK" dirty="0" smtClean="0"/>
              <a:t>voľba medzi vzdelaním a športovou kariérou,</a:t>
            </a:r>
          </a:p>
          <a:p>
            <a:pPr algn="just">
              <a:buNone/>
            </a:pPr>
            <a:endParaRPr lang="sk-SK" b="1" dirty="0" smtClean="0"/>
          </a:p>
          <a:p>
            <a:pPr algn="just"/>
            <a:r>
              <a:rPr lang="sk-SK" dirty="0" smtClean="0"/>
              <a:t>vysoká úroveň motivácie, angažovanosti, odolnosti i zodpovednosti športovca</a:t>
            </a:r>
          </a:p>
          <a:p>
            <a:pPr algn="just"/>
            <a:endParaRPr lang="sk-SK" dirty="0" smtClean="0"/>
          </a:p>
          <a:p>
            <a:pPr algn="just"/>
            <a:r>
              <a:rPr lang="sk-SK" dirty="0" smtClean="0"/>
              <a:t>systémový prístup na základe všeobecných a udržateľných finančných a právnych opatrení</a:t>
            </a:r>
          </a:p>
          <a:p>
            <a:pPr algn="just"/>
            <a:endParaRPr lang="sk-SK" dirty="0" smtClean="0"/>
          </a:p>
          <a:p>
            <a:pPr algn="just"/>
            <a:r>
              <a:rPr lang="sk-SK" dirty="0" smtClean="0"/>
              <a:t>úspešne zapojenie do civilného života a konkurencie schopnosť na trhu práce.</a:t>
            </a:r>
            <a:endParaRPr lang="sk-SK" b="1" dirty="0" smtClean="0"/>
          </a:p>
          <a:p>
            <a:pPr algn="just"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Dvojitá kariéra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/>
              <a:t>Medzi hlavné výzvy patria:</a:t>
            </a:r>
          </a:p>
          <a:p>
            <a:pPr>
              <a:buNone/>
            </a:pPr>
            <a:endParaRPr lang="sk-SK" dirty="0" smtClean="0"/>
          </a:p>
          <a:p>
            <a:pPr lvl="0" algn="just"/>
            <a:r>
              <a:rPr lang="sk-SK" dirty="0" smtClean="0"/>
              <a:t>Zaistenie rovnováhy medzi športovým tréningom a vzdelávaním alebo medzi športovým tréningom a zamestnaním</a:t>
            </a:r>
          </a:p>
          <a:p>
            <a:pPr lvl="0" algn="just"/>
            <a:endParaRPr lang="sk-SK" dirty="0" smtClean="0"/>
          </a:p>
          <a:p>
            <a:pPr lvl="0" algn="just"/>
            <a:r>
              <a:rPr lang="sk-SK" dirty="0" smtClean="0"/>
              <a:t>Motivácia k štúdiu</a:t>
            </a:r>
          </a:p>
          <a:p>
            <a:pPr lvl="0" algn="just"/>
            <a:endParaRPr lang="sk-SK" dirty="0" smtClean="0"/>
          </a:p>
          <a:p>
            <a:pPr lvl="0" algn="just"/>
            <a:r>
              <a:rPr lang="sk-SK" dirty="0" smtClean="0"/>
              <a:t>priamy kontakt so športovcami, rodičmi, trénermi, výkonnými riaditeľmi a ostatnými partnermi</a:t>
            </a:r>
          </a:p>
          <a:p>
            <a:pPr lvl="0" algn="just">
              <a:buNone/>
            </a:pP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dirty="0" smtClean="0"/>
              <a:t>Problémové oblasti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sk-SK" dirty="0" smtClean="0"/>
          </a:p>
          <a:p>
            <a:pPr algn="just"/>
            <a:r>
              <a:rPr lang="sk-SK" dirty="0" smtClean="0"/>
              <a:t>nedostatočné možnosti cielenej a potrebnej finančnej podpory vrcholových akademických športovcov a ich zaraďovanie do rezortných športových centier.</a:t>
            </a:r>
            <a:endParaRPr lang="sk-SK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Úspešní reprezentanti SAUŠ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Danka </a:t>
            </a:r>
            <a:r>
              <a:rPr lang="sk-SK" b="1" dirty="0" err="1" smtClean="0"/>
              <a:t>Barteková</a:t>
            </a:r>
            <a:r>
              <a:rPr lang="sk-SK" b="1" dirty="0" smtClean="0"/>
              <a:t> </a:t>
            </a:r>
          </a:p>
          <a:p>
            <a:pPr>
              <a:buNone/>
            </a:pPr>
            <a:r>
              <a:rPr lang="sk-SK" b="1" dirty="0" smtClean="0"/>
              <a:t>- </a:t>
            </a:r>
            <a:r>
              <a:rPr lang="sk-SK" dirty="0" smtClean="0"/>
              <a:t>Univerzita Mateja Bela v Banskej Bystrici</a:t>
            </a:r>
            <a:endParaRPr lang="sk-SK" b="1" dirty="0" smtClean="0"/>
          </a:p>
          <a:p>
            <a:pPr>
              <a:buFontTx/>
              <a:buChar char="-"/>
            </a:pPr>
            <a:r>
              <a:rPr lang="sk-SK" dirty="0" smtClean="0"/>
              <a:t>členka MOV</a:t>
            </a:r>
          </a:p>
          <a:p>
            <a:pPr>
              <a:buFontTx/>
              <a:buChar char="-"/>
            </a:pPr>
            <a:r>
              <a:rPr lang="sk-SK" cap="all" dirty="0" smtClean="0"/>
              <a:t>SHENZHEN 2011</a:t>
            </a:r>
          </a:p>
          <a:p>
            <a:pPr>
              <a:buFontTx/>
              <a:buChar char="-"/>
            </a:pPr>
            <a:r>
              <a:rPr lang="sk-SK" cap="all" dirty="0" smtClean="0"/>
              <a:t>AMS 2010</a:t>
            </a:r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14338" name="Picture 2" descr="Image result for danka bartek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140968"/>
            <a:ext cx="4176463" cy="3284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sk-SK" b="1" dirty="0" smtClean="0"/>
              <a:t>Martina </a:t>
            </a:r>
            <a:r>
              <a:rPr lang="sk-SK" b="1" dirty="0" err="1" smtClean="0"/>
              <a:t>Moravcová</a:t>
            </a:r>
            <a:endParaRPr lang="sk-SK" b="1" dirty="0" smtClean="0"/>
          </a:p>
          <a:p>
            <a:pPr>
              <a:buFontTx/>
              <a:buChar char="-"/>
            </a:pPr>
            <a:r>
              <a:rPr lang="sk-SK" dirty="0" err="1" smtClean="0"/>
              <a:t>Ekonimcká</a:t>
            </a:r>
            <a:r>
              <a:rPr lang="sk-SK" dirty="0" smtClean="0"/>
              <a:t> univerzita v Bratislave</a:t>
            </a:r>
          </a:p>
          <a:p>
            <a:pPr>
              <a:buFontTx/>
              <a:buChar char="-"/>
            </a:pPr>
            <a:r>
              <a:rPr lang="sk-SK" cap="all" dirty="0" err="1" smtClean="0"/>
              <a:t>Fukuoka</a:t>
            </a:r>
            <a:r>
              <a:rPr lang="sk-SK" cap="all" dirty="0" smtClean="0"/>
              <a:t> 1995</a:t>
            </a:r>
          </a:p>
          <a:p>
            <a:pPr>
              <a:buFontTx/>
              <a:buChar char="-"/>
            </a:pPr>
            <a:r>
              <a:rPr lang="sk-SK" cap="all" dirty="0" smtClean="0"/>
              <a:t>SICÍLIA 1997</a:t>
            </a:r>
          </a:p>
          <a:p>
            <a:pPr>
              <a:buFontTx/>
              <a:buChar char="-"/>
            </a:pPr>
            <a:endParaRPr lang="sk-SK" cap="all" dirty="0" smtClean="0"/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13314" name="Picture 2" descr="Image result for Martina Moravcov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3960440" cy="4644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>
              <a:buNone/>
            </a:pPr>
            <a:r>
              <a:rPr lang="sk-SK" b="1" dirty="0" smtClean="0"/>
              <a:t>Marcel Lomnický</a:t>
            </a:r>
          </a:p>
          <a:p>
            <a:pPr>
              <a:buFontTx/>
              <a:buChar char="-"/>
            </a:pPr>
            <a:r>
              <a:rPr lang="sk-SK" dirty="0" err="1" smtClean="0"/>
              <a:t>Virginia</a:t>
            </a:r>
            <a:r>
              <a:rPr lang="sk-SK" dirty="0" smtClean="0"/>
              <a:t> </a:t>
            </a:r>
            <a:r>
              <a:rPr lang="sk-SK" dirty="0" err="1" smtClean="0"/>
              <a:t>Tech</a:t>
            </a:r>
            <a:r>
              <a:rPr lang="sk-SK" dirty="0" smtClean="0"/>
              <a:t> v </a:t>
            </a:r>
            <a:r>
              <a:rPr lang="sk-SK" dirty="0" err="1" smtClean="0"/>
              <a:t>Blacksburgu</a:t>
            </a:r>
            <a:r>
              <a:rPr lang="sk-SK" dirty="0" smtClean="0"/>
              <a:t>, USA</a:t>
            </a:r>
          </a:p>
          <a:p>
            <a:pPr>
              <a:buFontTx/>
              <a:buChar char="-"/>
            </a:pPr>
            <a:r>
              <a:rPr lang="sk-SK" dirty="0" err="1" smtClean="0"/>
              <a:t>Kazan</a:t>
            </a:r>
            <a:r>
              <a:rPr lang="sk-SK" dirty="0" smtClean="0"/>
              <a:t> 2013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Image result for marcel lomnicky kaza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16832"/>
            <a:ext cx="32403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53035"/>
            <a:ext cx="8229600" cy="5571565"/>
          </a:xfrm>
        </p:spPr>
        <p:txBody>
          <a:bodyPr/>
          <a:lstStyle/>
          <a:p>
            <a:r>
              <a:rPr lang="sk-SK" b="1" dirty="0" smtClean="0"/>
              <a:t>Martin Kučera</a:t>
            </a:r>
          </a:p>
          <a:p>
            <a:pPr>
              <a:buFontTx/>
              <a:buChar char="-"/>
            </a:pPr>
            <a:r>
              <a:rPr lang="sk-SK" dirty="0" smtClean="0"/>
              <a:t>Univerzita Komenského v Bratislave</a:t>
            </a:r>
          </a:p>
          <a:p>
            <a:pPr>
              <a:buFontTx/>
              <a:buChar char="-"/>
            </a:pPr>
            <a:r>
              <a:rPr lang="sk-SK" dirty="0" smtClean="0"/>
              <a:t>Kazaň 2013</a:t>
            </a:r>
            <a:endParaRPr lang="sk-SK" dirty="0"/>
          </a:p>
        </p:txBody>
      </p:sp>
      <p:pic>
        <p:nvPicPr>
          <p:cNvPr id="4" name="Obrázok 3" descr="Image result for martin kucer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24" y="1844824"/>
            <a:ext cx="36411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r>
              <a:rPr lang="sk-SK" b="1" dirty="0" smtClean="0"/>
              <a:t>Iveta </a:t>
            </a:r>
            <a:r>
              <a:rPr lang="sk-SK" b="1" dirty="0" err="1" smtClean="0"/>
              <a:t>Putalová</a:t>
            </a:r>
            <a:endParaRPr lang="sk-SK" b="1" dirty="0" smtClean="0"/>
          </a:p>
          <a:p>
            <a:pPr>
              <a:buFontTx/>
              <a:buChar char="-"/>
            </a:pPr>
            <a:r>
              <a:rPr lang="sk-SK" dirty="0" smtClean="0"/>
              <a:t>Vysokej školy zdravotníctva a sociálnej práce sv. Alžbety</a:t>
            </a:r>
          </a:p>
          <a:p>
            <a:pPr>
              <a:buFontTx/>
              <a:buChar char="-"/>
            </a:pPr>
            <a:r>
              <a:rPr lang="sk-SK" dirty="0" err="1" smtClean="0"/>
              <a:t>Gwangju</a:t>
            </a:r>
            <a:r>
              <a:rPr lang="sk-SK" dirty="0" smtClean="0"/>
              <a:t> 2015</a:t>
            </a:r>
            <a:endParaRPr lang="sk-SK" dirty="0"/>
          </a:p>
        </p:txBody>
      </p:sp>
      <p:pic>
        <p:nvPicPr>
          <p:cNvPr id="4" name="Obrázok 3" descr="Image result for iveta putalov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00808"/>
            <a:ext cx="2985120" cy="444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Slovenská asociácia univerzitného športu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sk-SK" dirty="0" smtClean="0"/>
              <a:t>dobrovoľné občianske združenie samostatných a medzi sebou rovnoprávnych združení – </a:t>
            </a:r>
            <a:r>
              <a:rPr lang="sk-SK" b="1" dirty="0" smtClean="0"/>
              <a:t>klubov a telovýchovných jednôt </a:t>
            </a:r>
            <a:r>
              <a:rPr lang="sk-SK" dirty="0" smtClean="0"/>
              <a:t>- s celoslovenskou pôsobnosťou. </a:t>
            </a:r>
          </a:p>
          <a:p>
            <a:pPr algn="just">
              <a:buNone/>
            </a:pPr>
            <a:endParaRPr lang="sk-SK" dirty="0" smtClean="0"/>
          </a:p>
          <a:p>
            <a:pPr algn="just"/>
            <a:r>
              <a:rPr lang="sk-SK" dirty="0" smtClean="0"/>
              <a:t>Jej poslaním a cieľom je podporovať a zabezpečovať rozvoj vysokoškolského športu </a:t>
            </a:r>
            <a:r>
              <a:rPr lang="sk-SK" b="1" dirty="0" smtClean="0"/>
              <a:t>na všetkých výkonnostných úrovniach</a:t>
            </a:r>
            <a:r>
              <a:rPr lang="sk-SK" dirty="0" smtClean="0"/>
              <a:t>. </a:t>
            </a:r>
          </a:p>
          <a:p>
            <a:pPr algn="just"/>
            <a:endParaRPr lang="sk-SK" dirty="0" smtClean="0"/>
          </a:p>
          <a:p>
            <a:pPr algn="just"/>
            <a:r>
              <a:rPr lang="sk-SK" b="1" dirty="0" smtClean="0"/>
              <a:t>Masovým rozvojom </a:t>
            </a:r>
            <a:r>
              <a:rPr lang="sk-SK" dirty="0" smtClean="0"/>
              <a:t>telesnej výchovy a športu sa snaží rozvíjať športové hodnoty a napomáhať rozvoju športu v duchu vysokoškolského života. </a:t>
            </a:r>
          </a:p>
          <a:p>
            <a:pPr algn="just">
              <a:buNone/>
            </a:pPr>
            <a:endParaRPr lang="sk-SK" dirty="0" smtClean="0"/>
          </a:p>
          <a:p>
            <a:pPr algn="just"/>
            <a:r>
              <a:rPr lang="sk-SK" b="1" dirty="0" smtClean="0"/>
              <a:t>Výkonnostným a vrcholovým športom </a:t>
            </a:r>
            <a:r>
              <a:rPr lang="sk-SK" dirty="0" smtClean="0"/>
              <a:t>zabezpečovať  reprezentáciu univerzitného športu na podujatiach organizovaných FISU a EUSA.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Slovenská asociácia univerzitného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 smtClean="0"/>
              <a:t>Systém súťaží SAUŠ:</a:t>
            </a:r>
          </a:p>
          <a:p>
            <a:pPr>
              <a:buNone/>
            </a:pPr>
            <a:endParaRPr lang="sk-SK" dirty="0" smtClean="0"/>
          </a:p>
          <a:p>
            <a:pPr lvl="0"/>
            <a:r>
              <a:rPr lang="sk-SK" b="1" dirty="0" smtClean="0"/>
              <a:t>Masové súťaže VŠ</a:t>
            </a:r>
            <a:endParaRPr lang="sk-SK" dirty="0" smtClean="0"/>
          </a:p>
          <a:p>
            <a:pPr lvl="0"/>
            <a:r>
              <a:rPr lang="sk-SK" b="1" dirty="0" smtClean="0"/>
              <a:t>Vysokoškolská liga</a:t>
            </a:r>
            <a:endParaRPr lang="sk-SK" dirty="0" smtClean="0"/>
          </a:p>
          <a:p>
            <a:pPr lvl="0"/>
            <a:r>
              <a:rPr lang="sk-SK" b="1" dirty="0" smtClean="0"/>
              <a:t>Finále univerzít SR</a:t>
            </a:r>
            <a:endParaRPr lang="sk-SK" dirty="0" smtClean="0"/>
          </a:p>
          <a:p>
            <a:pPr lvl="0"/>
            <a:r>
              <a:rPr lang="sk-SK" b="1" dirty="0" smtClean="0"/>
              <a:t>Regionálne súťaže</a:t>
            </a:r>
            <a:endParaRPr lang="sk-SK" dirty="0" smtClean="0"/>
          </a:p>
          <a:p>
            <a:pPr lvl="0"/>
            <a:r>
              <a:rPr lang="sk-SK" b="1" dirty="0" smtClean="0"/>
              <a:t>Akademické majstrovstvá SR</a:t>
            </a:r>
            <a:endParaRPr lang="sk-SK" dirty="0" smtClean="0"/>
          </a:p>
          <a:p>
            <a:pPr lvl="0"/>
            <a:r>
              <a:rPr lang="sk-SK" b="1" dirty="0" smtClean="0"/>
              <a:t>Univerziády SR</a:t>
            </a:r>
            <a:endParaRPr lang="sk-SK" dirty="0" smtClean="0"/>
          </a:p>
          <a:p>
            <a:pPr lvl="0"/>
            <a:r>
              <a:rPr lang="sk-SK" b="1" dirty="0" smtClean="0"/>
              <a:t>Európske súťaže (EUSA)</a:t>
            </a:r>
            <a:endParaRPr lang="sk-SK" dirty="0" smtClean="0"/>
          </a:p>
          <a:p>
            <a:pPr lvl="0"/>
            <a:r>
              <a:rPr lang="sk-SK" b="1" dirty="0" smtClean="0"/>
              <a:t>Akademické majstrovstvá sveta (AMS)</a:t>
            </a:r>
            <a:endParaRPr lang="sk-SK" dirty="0" smtClean="0"/>
          </a:p>
          <a:p>
            <a:pPr lvl="0"/>
            <a:r>
              <a:rPr lang="sk-SK" b="1" dirty="0" smtClean="0"/>
              <a:t>Svetové univerziády (SLU a SZU)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88840"/>
            <a:ext cx="3891389" cy="10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322" t="9806" r="9780" b="6675"/>
          <a:stretch>
            <a:fillRect/>
          </a:stretch>
        </p:blipFill>
        <p:spPr bwMode="auto">
          <a:xfrm>
            <a:off x="251520" y="188640"/>
            <a:ext cx="8705281" cy="623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300" t="12561" r="11751" b="11120"/>
          <a:stretch>
            <a:fillRect/>
          </a:stretch>
        </p:blipFill>
        <p:spPr bwMode="auto">
          <a:xfrm>
            <a:off x="179512" y="404664"/>
            <a:ext cx="8740834" cy="613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400" t="11841" r="12651" b="5361"/>
          <a:stretch>
            <a:fillRect/>
          </a:stretch>
        </p:blipFill>
        <p:spPr bwMode="auto">
          <a:xfrm>
            <a:off x="323528" y="260648"/>
            <a:ext cx="8426404" cy="641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950" t="10401" r="12651" b="13280"/>
          <a:stretch>
            <a:fillRect/>
          </a:stretch>
        </p:blipFill>
        <p:spPr bwMode="auto">
          <a:xfrm>
            <a:off x="323528" y="476672"/>
            <a:ext cx="8592208" cy="599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972</TotalTime>
  <Words>553</Words>
  <Application>Microsoft Office PowerPoint</Application>
  <PresentationFormat>Prezentácia na obrazovke (4:3)</PresentationFormat>
  <Paragraphs>123</Paragraphs>
  <Slides>39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39</vt:i4>
      </vt:variant>
    </vt:vector>
  </HeadingPairs>
  <TitlesOfParts>
    <vt:vector size="40" baseType="lpstr">
      <vt:lpstr>Tok</vt:lpstr>
      <vt:lpstr>Podpora SAUŠ pre talentovaných a vrcholových študentov-športovcov</vt:lpstr>
      <vt:lpstr>Univerzitný šport</vt:lpstr>
      <vt:lpstr>Univerzitný šport na Slovensku</vt:lpstr>
      <vt:lpstr>Slovenská asociácia univerzitného športu</vt:lpstr>
      <vt:lpstr>Slovenská asociácia univerzitného športu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Masový rozvoj telesnej výchovy a športu</vt:lpstr>
      <vt:lpstr>Výkonnostný a vrcholový šport</vt:lpstr>
      <vt:lpstr>Snímka 16</vt:lpstr>
      <vt:lpstr>Snímka 17</vt:lpstr>
      <vt:lpstr>Snímka 18</vt:lpstr>
      <vt:lpstr>Finančná podpora SAUŠ</vt:lpstr>
      <vt:lpstr>Snímka 20</vt:lpstr>
      <vt:lpstr>Snímka 21</vt:lpstr>
      <vt:lpstr>Snímka 22</vt:lpstr>
      <vt:lpstr>Snímka 23</vt:lpstr>
      <vt:lpstr>Snímka 24</vt:lpstr>
      <vt:lpstr>FISU Medzinárodná federácia univerzitného športu</vt:lpstr>
      <vt:lpstr> 'Today's Stars, Tomorrow's Leaders'</vt:lpstr>
      <vt:lpstr>FISU</vt:lpstr>
      <vt:lpstr>2016 Dream Together Master Programme</vt:lpstr>
      <vt:lpstr>FISU</vt:lpstr>
      <vt:lpstr>FISU</vt:lpstr>
      <vt:lpstr>FISU</vt:lpstr>
      <vt:lpstr>Dvojitá kariéra</vt:lpstr>
      <vt:lpstr>Dvojitá kariéra</vt:lpstr>
      <vt:lpstr>Problémové oblasti</vt:lpstr>
      <vt:lpstr>Úspešní reprezentanti SAUŠ</vt:lpstr>
      <vt:lpstr>Snímka 36</vt:lpstr>
      <vt:lpstr>Snímka 37</vt:lpstr>
      <vt:lpstr>Snímka 38</vt:lpstr>
      <vt:lpstr>Snímka 39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 v podmienkach vysokých škôl a univerzít na Slovensku</dc:title>
  <dc:creator>michaela.masarova</dc:creator>
  <cp:lastModifiedBy>Sekretariat-SAUS</cp:lastModifiedBy>
  <cp:revision>65</cp:revision>
  <dcterms:created xsi:type="dcterms:W3CDTF">2016-08-23T13:56:38Z</dcterms:created>
  <dcterms:modified xsi:type="dcterms:W3CDTF">2016-10-03T09:56:24Z</dcterms:modified>
</cp:coreProperties>
</file>