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304" r:id="rId3"/>
    <p:sldId id="305" r:id="rId4"/>
    <p:sldId id="308" r:id="rId5"/>
    <p:sldId id="319" r:id="rId6"/>
    <p:sldId id="321" r:id="rId7"/>
    <p:sldId id="316" r:id="rId8"/>
    <p:sldId id="320" r:id="rId9"/>
    <p:sldId id="317" r:id="rId10"/>
    <p:sldId id="313" r:id="rId11"/>
    <p:sldId id="322" r:id="rId12"/>
    <p:sldId id="31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4815"/>
  </p:normalViewPr>
  <p:slideViewPr>
    <p:cSldViewPr>
      <p:cViewPr>
        <p:scale>
          <a:sx n="142" d="100"/>
          <a:sy n="142" d="100"/>
        </p:scale>
        <p:origin x="-5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AD0F2-7DDF-9944-B0A4-F6A4BACE3A0C}" type="doc">
      <dgm:prSet loTypeId="urn:microsoft.com/office/officeart/2005/8/layout/hChevron3" loCatId="" qsTypeId="urn:microsoft.com/office/officeart/2005/8/quickstyle/simple4" qsCatId="simple" csTypeId="urn:microsoft.com/office/officeart/2005/8/colors/colorful3" csCatId="colorful" phldr="1"/>
      <dgm:spPr/>
    </dgm:pt>
    <dgm:pt modelId="{DEE1C7C5-E361-0D43-BAA3-AB4DF9468115}">
      <dgm:prSet phldrT="[Text]"/>
      <dgm:spPr/>
      <dgm:t>
        <a:bodyPr/>
        <a:lstStyle/>
        <a:p>
          <a:r>
            <a:rPr lang="en-US" dirty="0" smtClean="0"/>
            <a:t>EUHL Seasons 2013 - 2016</a:t>
          </a:r>
          <a:endParaRPr lang="en-US" dirty="0"/>
        </a:p>
      </dgm:t>
    </dgm:pt>
    <dgm:pt modelId="{AF859CFA-2A86-9742-AABA-23B78B6965E1}" type="parTrans" cxnId="{A6597E2C-D438-1C45-81C3-FFB2DD6BE644}">
      <dgm:prSet/>
      <dgm:spPr/>
      <dgm:t>
        <a:bodyPr/>
        <a:lstStyle/>
        <a:p>
          <a:endParaRPr lang="en-US"/>
        </a:p>
      </dgm:t>
    </dgm:pt>
    <dgm:pt modelId="{40E5DDEF-1D78-FD46-A395-BC6F1C75AADA}" type="sibTrans" cxnId="{A6597E2C-D438-1C45-81C3-FFB2DD6BE644}">
      <dgm:prSet/>
      <dgm:spPr/>
      <dgm:t>
        <a:bodyPr/>
        <a:lstStyle/>
        <a:p>
          <a:endParaRPr lang="en-US"/>
        </a:p>
      </dgm:t>
    </dgm:pt>
    <dgm:pt modelId="{FDA076DA-56CD-CA4C-99C5-8C765643ADDF}">
      <dgm:prSet phldrT="[Text]"/>
      <dgm:spPr/>
      <dgm:t>
        <a:bodyPr/>
        <a:lstStyle/>
        <a:p>
          <a:r>
            <a:rPr lang="en-US" dirty="0" smtClean="0"/>
            <a:t>252 Games / Events</a:t>
          </a:r>
          <a:endParaRPr lang="en-US" dirty="0"/>
        </a:p>
      </dgm:t>
    </dgm:pt>
    <dgm:pt modelId="{A13DC031-6EE5-AC47-9542-351D11292AFC}" type="parTrans" cxnId="{B4B658FD-B29A-3445-AA7D-FADDCA423E39}">
      <dgm:prSet/>
      <dgm:spPr/>
      <dgm:t>
        <a:bodyPr/>
        <a:lstStyle/>
        <a:p>
          <a:endParaRPr lang="en-US"/>
        </a:p>
      </dgm:t>
    </dgm:pt>
    <dgm:pt modelId="{2A9B8726-D5FB-1D4F-AA8F-0145298D366F}" type="sibTrans" cxnId="{B4B658FD-B29A-3445-AA7D-FADDCA423E39}">
      <dgm:prSet/>
      <dgm:spPr/>
      <dgm:t>
        <a:bodyPr/>
        <a:lstStyle/>
        <a:p>
          <a:endParaRPr lang="en-US"/>
        </a:p>
      </dgm:t>
    </dgm:pt>
    <dgm:pt modelId="{F630EEAA-B83E-8E40-B253-581BA2D0E1E5}">
      <dgm:prSet phldrT="[Text]"/>
      <dgm:spPr/>
      <dgm:t>
        <a:bodyPr/>
        <a:lstStyle/>
        <a:p>
          <a:r>
            <a:rPr lang="en-US" dirty="0" smtClean="0"/>
            <a:t>450 university players</a:t>
          </a:r>
          <a:endParaRPr lang="en-US" dirty="0"/>
        </a:p>
      </dgm:t>
    </dgm:pt>
    <dgm:pt modelId="{FB2B3323-4156-5041-98E8-4CE34C7A6BB7}" type="parTrans" cxnId="{27C205E5-DC7E-5F48-93B0-E97513C7822F}">
      <dgm:prSet/>
      <dgm:spPr/>
      <dgm:t>
        <a:bodyPr/>
        <a:lstStyle/>
        <a:p>
          <a:endParaRPr lang="en-US"/>
        </a:p>
      </dgm:t>
    </dgm:pt>
    <dgm:pt modelId="{F81947FC-1C0E-034F-B27C-CEE9E813BD9F}" type="sibTrans" cxnId="{27C205E5-DC7E-5F48-93B0-E97513C7822F}">
      <dgm:prSet/>
      <dgm:spPr/>
      <dgm:t>
        <a:bodyPr/>
        <a:lstStyle/>
        <a:p>
          <a:endParaRPr lang="en-US"/>
        </a:p>
      </dgm:t>
    </dgm:pt>
    <dgm:pt modelId="{6A6C02A1-94C6-904A-97AA-C89AE012248B}">
      <dgm:prSet phldrT="[Text]"/>
      <dgm:spPr/>
      <dgm:t>
        <a:bodyPr/>
        <a:lstStyle/>
        <a:p>
          <a:r>
            <a:rPr lang="en-US" dirty="0" smtClean="0"/>
            <a:t>75.600 fans</a:t>
          </a:r>
          <a:endParaRPr lang="en-US" dirty="0"/>
        </a:p>
      </dgm:t>
    </dgm:pt>
    <dgm:pt modelId="{EE12E095-CBCC-D340-8359-0415ECB463B8}" type="parTrans" cxnId="{CF1870D3-B8F1-314F-895A-A4FA49F80FA2}">
      <dgm:prSet/>
      <dgm:spPr/>
      <dgm:t>
        <a:bodyPr/>
        <a:lstStyle/>
        <a:p>
          <a:endParaRPr lang="en-US"/>
        </a:p>
      </dgm:t>
    </dgm:pt>
    <dgm:pt modelId="{80810F0E-2E67-4540-A9E4-AF9140B66879}" type="sibTrans" cxnId="{CF1870D3-B8F1-314F-895A-A4FA49F80FA2}">
      <dgm:prSet/>
      <dgm:spPr/>
      <dgm:t>
        <a:bodyPr/>
        <a:lstStyle/>
        <a:p>
          <a:endParaRPr lang="en-US"/>
        </a:p>
      </dgm:t>
    </dgm:pt>
    <dgm:pt modelId="{471D7096-120A-8643-BF0C-225F87683096}">
      <dgm:prSet phldrT="[Text]"/>
      <dgm:spPr/>
      <dgm:t>
        <a:bodyPr/>
        <a:lstStyle/>
        <a:p>
          <a:r>
            <a:rPr lang="en-US" dirty="0" smtClean="0"/>
            <a:t>252 bus trips</a:t>
          </a:r>
          <a:endParaRPr lang="en-US" dirty="0"/>
        </a:p>
      </dgm:t>
    </dgm:pt>
    <dgm:pt modelId="{21A7D672-8F02-944B-B3A4-AC8B4414C3EE}" type="parTrans" cxnId="{7AFC4A18-4AF4-744C-BE05-F65D1B8A9DEF}">
      <dgm:prSet/>
      <dgm:spPr/>
      <dgm:t>
        <a:bodyPr/>
        <a:lstStyle/>
        <a:p>
          <a:endParaRPr lang="en-US"/>
        </a:p>
      </dgm:t>
    </dgm:pt>
    <dgm:pt modelId="{D4B53AD0-A264-7C4F-BE0E-64D360E4ADAD}" type="sibTrans" cxnId="{7AFC4A18-4AF4-744C-BE05-F65D1B8A9DEF}">
      <dgm:prSet/>
      <dgm:spPr/>
      <dgm:t>
        <a:bodyPr/>
        <a:lstStyle/>
        <a:p>
          <a:endParaRPr lang="en-US"/>
        </a:p>
      </dgm:t>
    </dgm:pt>
    <dgm:pt modelId="{250A2229-898A-EB4E-8C39-AA1600EF88F6}" type="pres">
      <dgm:prSet presAssocID="{B4FAD0F2-7DDF-9944-B0A4-F6A4BACE3A0C}" presName="Name0" presStyleCnt="0">
        <dgm:presLayoutVars>
          <dgm:dir/>
          <dgm:resizeHandles val="exact"/>
        </dgm:presLayoutVars>
      </dgm:prSet>
      <dgm:spPr/>
    </dgm:pt>
    <dgm:pt modelId="{563EB9A7-33A9-034B-8562-7E7EF549E103}" type="pres">
      <dgm:prSet presAssocID="{DEE1C7C5-E361-0D43-BAA3-AB4DF9468115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4ACC3-E695-F645-A86A-5637B94F98F6}" type="pres">
      <dgm:prSet presAssocID="{40E5DDEF-1D78-FD46-A395-BC6F1C75AADA}" presName="parSpace" presStyleCnt="0"/>
      <dgm:spPr/>
    </dgm:pt>
    <dgm:pt modelId="{1728A758-4C03-6242-AE63-D7F2D9BC95E6}" type="pres">
      <dgm:prSet presAssocID="{FDA076DA-56CD-CA4C-99C5-8C765643ADD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FA272-F30F-0A4A-893B-72B24AC47E71}" type="pres">
      <dgm:prSet presAssocID="{2A9B8726-D5FB-1D4F-AA8F-0145298D366F}" presName="parSpace" presStyleCnt="0"/>
      <dgm:spPr/>
    </dgm:pt>
    <dgm:pt modelId="{9563BE88-9912-AF4D-AA2B-0B4491C53D93}" type="pres">
      <dgm:prSet presAssocID="{F630EEAA-B83E-8E40-B253-581BA2D0E1E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3D3DC-FF76-4547-9394-37FAD5561F60}" type="pres">
      <dgm:prSet presAssocID="{F81947FC-1C0E-034F-B27C-CEE9E813BD9F}" presName="parSpace" presStyleCnt="0"/>
      <dgm:spPr/>
    </dgm:pt>
    <dgm:pt modelId="{8DE9B501-5821-AB48-95AA-9B07DA04E89F}" type="pres">
      <dgm:prSet presAssocID="{6A6C02A1-94C6-904A-97AA-C89AE012248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BEACA-D49E-3C44-B708-FF5F08B9A650}" type="pres">
      <dgm:prSet presAssocID="{80810F0E-2E67-4540-A9E4-AF9140B66879}" presName="parSpace" presStyleCnt="0"/>
      <dgm:spPr/>
    </dgm:pt>
    <dgm:pt modelId="{50E6A7A8-31F4-4540-9F0C-BC6C115E6274}" type="pres">
      <dgm:prSet presAssocID="{471D7096-120A-8643-BF0C-225F8768309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8941D-1559-4E4D-BB1C-994E55F20E09}" type="presOf" srcId="{B4FAD0F2-7DDF-9944-B0A4-F6A4BACE3A0C}" destId="{250A2229-898A-EB4E-8C39-AA1600EF88F6}" srcOrd="0" destOrd="0" presId="urn:microsoft.com/office/officeart/2005/8/layout/hChevron3"/>
    <dgm:cxn modelId="{4D9FE83E-1720-4F43-A063-FD2138BE19AF}" type="presOf" srcId="{6A6C02A1-94C6-904A-97AA-C89AE012248B}" destId="{8DE9B501-5821-AB48-95AA-9B07DA04E89F}" srcOrd="0" destOrd="0" presId="urn:microsoft.com/office/officeart/2005/8/layout/hChevron3"/>
    <dgm:cxn modelId="{B4B658FD-B29A-3445-AA7D-FADDCA423E39}" srcId="{B4FAD0F2-7DDF-9944-B0A4-F6A4BACE3A0C}" destId="{FDA076DA-56CD-CA4C-99C5-8C765643ADDF}" srcOrd="1" destOrd="0" parTransId="{A13DC031-6EE5-AC47-9542-351D11292AFC}" sibTransId="{2A9B8726-D5FB-1D4F-AA8F-0145298D366F}"/>
    <dgm:cxn modelId="{CF1870D3-B8F1-314F-895A-A4FA49F80FA2}" srcId="{B4FAD0F2-7DDF-9944-B0A4-F6A4BACE3A0C}" destId="{6A6C02A1-94C6-904A-97AA-C89AE012248B}" srcOrd="3" destOrd="0" parTransId="{EE12E095-CBCC-D340-8359-0415ECB463B8}" sibTransId="{80810F0E-2E67-4540-A9E4-AF9140B66879}"/>
    <dgm:cxn modelId="{8BD9C189-7317-5E42-B8D8-6620AA85A3A8}" type="presOf" srcId="{FDA076DA-56CD-CA4C-99C5-8C765643ADDF}" destId="{1728A758-4C03-6242-AE63-D7F2D9BC95E6}" srcOrd="0" destOrd="0" presId="urn:microsoft.com/office/officeart/2005/8/layout/hChevron3"/>
    <dgm:cxn modelId="{A6597E2C-D438-1C45-81C3-FFB2DD6BE644}" srcId="{B4FAD0F2-7DDF-9944-B0A4-F6A4BACE3A0C}" destId="{DEE1C7C5-E361-0D43-BAA3-AB4DF9468115}" srcOrd="0" destOrd="0" parTransId="{AF859CFA-2A86-9742-AABA-23B78B6965E1}" sibTransId="{40E5DDEF-1D78-FD46-A395-BC6F1C75AADA}"/>
    <dgm:cxn modelId="{EA737153-E826-054F-A138-240DB9731CFA}" type="presOf" srcId="{F630EEAA-B83E-8E40-B253-581BA2D0E1E5}" destId="{9563BE88-9912-AF4D-AA2B-0B4491C53D93}" srcOrd="0" destOrd="0" presId="urn:microsoft.com/office/officeart/2005/8/layout/hChevron3"/>
    <dgm:cxn modelId="{7AFC4A18-4AF4-744C-BE05-F65D1B8A9DEF}" srcId="{B4FAD0F2-7DDF-9944-B0A4-F6A4BACE3A0C}" destId="{471D7096-120A-8643-BF0C-225F87683096}" srcOrd="4" destOrd="0" parTransId="{21A7D672-8F02-944B-B3A4-AC8B4414C3EE}" sibTransId="{D4B53AD0-A264-7C4F-BE0E-64D360E4ADAD}"/>
    <dgm:cxn modelId="{27C205E5-DC7E-5F48-93B0-E97513C7822F}" srcId="{B4FAD0F2-7DDF-9944-B0A4-F6A4BACE3A0C}" destId="{F630EEAA-B83E-8E40-B253-581BA2D0E1E5}" srcOrd="2" destOrd="0" parTransId="{FB2B3323-4156-5041-98E8-4CE34C7A6BB7}" sibTransId="{F81947FC-1C0E-034F-B27C-CEE9E813BD9F}"/>
    <dgm:cxn modelId="{43A9D9A3-7265-534F-8818-E06810510F48}" type="presOf" srcId="{DEE1C7C5-E361-0D43-BAA3-AB4DF9468115}" destId="{563EB9A7-33A9-034B-8562-7E7EF549E103}" srcOrd="0" destOrd="0" presId="urn:microsoft.com/office/officeart/2005/8/layout/hChevron3"/>
    <dgm:cxn modelId="{0083AED1-DB9A-0A4A-B3BA-5E376DA69601}" type="presOf" srcId="{471D7096-120A-8643-BF0C-225F87683096}" destId="{50E6A7A8-31F4-4540-9F0C-BC6C115E6274}" srcOrd="0" destOrd="0" presId="urn:microsoft.com/office/officeart/2005/8/layout/hChevron3"/>
    <dgm:cxn modelId="{6B019063-CC4B-F844-841A-AE1534083860}" type="presParOf" srcId="{250A2229-898A-EB4E-8C39-AA1600EF88F6}" destId="{563EB9A7-33A9-034B-8562-7E7EF549E103}" srcOrd="0" destOrd="0" presId="urn:microsoft.com/office/officeart/2005/8/layout/hChevron3"/>
    <dgm:cxn modelId="{F1CE721D-27BC-EA45-936A-3B1DE5B1CDEA}" type="presParOf" srcId="{250A2229-898A-EB4E-8C39-AA1600EF88F6}" destId="{19F4ACC3-E695-F645-A86A-5637B94F98F6}" srcOrd="1" destOrd="0" presId="urn:microsoft.com/office/officeart/2005/8/layout/hChevron3"/>
    <dgm:cxn modelId="{3F804390-1395-B24F-89A0-CACDBAFEAA5A}" type="presParOf" srcId="{250A2229-898A-EB4E-8C39-AA1600EF88F6}" destId="{1728A758-4C03-6242-AE63-D7F2D9BC95E6}" srcOrd="2" destOrd="0" presId="urn:microsoft.com/office/officeart/2005/8/layout/hChevron3"/>
    <dgm:cxn modelId="{8D746122-711C-8740-B4E3-C06EAD671118}" type="presParOf" srcId="{250A2229-898A-EB4E-8C39-AA1600EF88F6}" destId="{A39FA272-F30F-0A4A-893B-72B24AC47E71}" srcOrd="3" destOrd="0" presId="urn:microsoft.com/office/officeart/2005/8/layout/hChevron3"/>
    <dgm:cxn modelId="{D58055EF-DF67-C04B-996F-4F9C5A1DF8CC}" type="presParOf" srcId="{250A2229-898A-EB4E-8C39-AA1600EF88F6}" destId="{9563BE88-9912-AF4D-AA2B-0B4491C53D93}" srcOrd="4" destOrd="0" presId="urn:microsoft.com/office/officeart/2005/8/layout/hChevron3"/>
    <dgm:cxn modelId="{650D97EE-02A7-1C4C-AE9E-C25CEBA3213D}" type="presParOf" srcId="{250A2229-898A-EB4E-8C39-AA1600EF88F6}" destId="{AB23D3DC-FF76-4547-9394-37FAD5561F60}" srcOrd="5" destOrd="0" presId="urn:microsoft.com/office/officeart/2005/8/layout/hChevron3"/>
    <dgm:cxn modelId="{0357F31C-92E1-814B-82F7-03E4DB789A69}" type="presParOf" srcId="{250A2229-898A-EB4E-8C39-AA1600EF88F6}" destId="{8DE9B501-5821-AB48-95AA-9B07DA04E89F}" srcOrd="6" destOrd="0" presId="urn:microsoft.com/office/officeart/2005/8/layout/hChevron3"/>
    <dgm:cxn modelId="{1D7560C6-8537-E24E-9D6D-18682109EE71}" type="presParOf" srcId="{250A2229-898A-EB4E-8C39-AA1600EF88F6}" destId="{FD4BEACA-D49E-3C44-B708-FF5F08B9A650}" srcOrd="7" destOrd="0" presId="urn:microsoft.com/office/officeart/2005/8/layout/hChevron3"/>
    <dgm:cxn modelId="{33DCC604-B8FC-014E-89F4-D69F12909AAB}" type="presParOf" srcId="{250A2229-898A-EB4E-8C39-AA1600EF88F6}" destId="{50E6A7A8-31F4-4540-9F0C-BC6C115E6274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B9A7-33A9-034B-8562-7E7EF549E103}">
      <dsp:nvSpPr>
        <dsp:cNvPr id="0" name=""/>
        <dsp:cNvSpPr/>
      </dsp:nvSpPr>
      <dsp:spPr>
        <a:xfrm>
          <a:off x="1010" y="505866"/>
          <a:ext cx="1971166" cy="78846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EUHL Seasons 2013 - 2016</a:t>
          </a:r>
          <a:endParaRPr lang="en-US" sz="1600" kern="1200" dirty="0"/>
        </a:p>
      </dsp:txBody>
      <dsp:txXfrm>
        <a:off x="1010" y="505866"/>
        <a:ext cx="1774050" cy="788466"/>
      </dsp:txXfrm>
    </dsp:sp>
    <dsp:sp modelId="{1728A758-4C03-6242-AE63-D7F2D9BC95E6}">
      <dsp:nvSpPr>
        <dsp:cNvPr id="0" name=""/>
        <dsp:cNvSpPr/>
      </dsp:nvSpPr>
      <dsp:spPr>
        <a:xfrm>
          <a:off x="1577943" y="505866"/>
          <a:ext cx="1971166" cy="788466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252 Games / Events</a:t>
          </a:r>
          <a:endParaRPr lang="en-US" sz="1600" kern="1200" dirty="0"/>
        </a:p>
      </dsp:txBody>
      <dsp:txXfrm>
        <a:off x="1972176" y="505866"/>
        <a:ext cx="1182700" cy="788466"/>
      </dsp:txXfrm>
    </dsp:sp>
    <dsp:sp modelId="{9563BE88-9912-AF4D-AA2B-0B4491C53D93}">
      <dsp:nvSpPr>
        <dsp:cNvPr id="0" name=""/>
        <dsp:cNvSpPr/>
      </dsp:nvSpPr>
      <dsp:spPr>
        <a:xfrm>
          <a:off x="3154876" y="505866"/>
          <a:ext cx="1971166" cy="788466"/>
        </a:xfrm>
        <a:prstGeom prst="chevron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450 university players</a:t>
          </a:r>
          <a:endParaRPr lang="en-US" sz="1600" kern="1200" dirty="0"/>
        </a:p>
      </dsp:txBody>
      <dsp:txXfrm>
        <a:off x="3549109" y="505866"/>
        <a:ext cx="1182700" cy="788466"/>
      </dsp:txXfrm>
    </dsp:sp>
    <dsp:sp modelId="{8DE9B501-5821-AB48-95AA-9B07DA04E89F}">
      <dsp:nvSpPr>
        <dsp:cNvPr id="0" name=""/>
        <dsp:cNvSpPr/>
      </dsp:nvSpPr>
      <dsp:spPr>
        <a:xfrm>
          <a:off x="4731809" y="505866"/>
          <a:ext cx="1971166" cy="788466"/>
        </a:xfrm>
        <a:prstGeom prst="chevron">
          <a:avLst/>
        </a:prstGeom>
        <a:gradFill rotWithShape="0">
          <a:gsLst>
            <a:gs pos="0">
              <a:schemeClr val="accent3">
                <a:hueOff val="8437700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700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700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75.600 fans</a:t>
          </a:r>
          <a:endParaRPr lang="en-US" sz="1600" kern="1200" dirty="0"/>
        </a:p>
      </dsp:txBody>
      <dsp:txXfrm>
        <a:off x="5126042" y="505866"/>
        <a:ext cx="1182700" cy="788466"/>
      </dsp:txXfrm>
    </dsp:sp>
    <dsp:sp modelId="{50E6A7A8-31F4-4540-9F0C-BC6C115E6274}">
      <dsp:nvSpPr>
        <dsp:cNvPr id="0" name=""/>
        <dsp:cNvSpPr/>
      </dsp:nvSpPr>
      <dsp:spPr>
        <a:xfrm>
          <a:off x="6308742" y="505866"/>
          <a:ext cx="1971166" cy="788466"/>
        </a:xfrm>
        <a:prstGeom prst="chevron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252 bus trips</a:t>
          </a:r>
          <a:endParaRPr lang="en-US" sz="1600" kern="1200" dirty="0"/>
        </a:p>
      </dsp:txBody>
      <dsp:txXfrm>
        <a:off x="6702975" y="505866"/>
        <a:ext cx="1182700" cy="78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F738-3361-634A-9AC9-EBA9CAAAC6BA}" type="datetimeFigureOut">
              <a:rPr lang="en-US" smtClean="0"/>
              <a:pPr/>
              <a:t>27/09/16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3723-660A-5B4E-B8D6-74DDF4672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3723-660A-5B4E-B8D6-74DDF46722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039A-897B-484E-9864-1DD4910E0546}" type="datetimeFigureOut">
              <a:rPr lang="sk-SK" smtClean="0"/>
              <a:pPr/>
              <a:t>27/09/16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B8D0-1FFC-4742-9F68-4E996A5190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www.euhl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jp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669700_10153915354748501_610777163431343021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6972300"/>
          </a:xfrm>
          <a:prstGeom prst="rect">
            <a:avLst/>
          </a:prstGeom>
        </p:spPr>
      </p:pic>
      <p:pic>
        <p:nvPicPr>
          <p:cNvPr id="4" name="Picture 3" descr="euhl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7154035" cy="5364391"/>
          </a:xfrm>
          <a:prstGeom prst="rect">
            <a:avLst/>
          </a:prstGeom>
        </p:spPr>
      </p:pic>
      <p:pic>
        <p:nvPicPr>
          <p:cNvPr id="5" name="Picture 4" descr="euha-typologo-v2-inver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4173518" cy="2088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80528" y="3933056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>
                <a:solidFill>
                  <a:srgbClr val="FFFFFF"/>
                </a:solidFill>
              </a:rPr>
              <a:t>“</a:t>
            </a:r>
            <a:r>
              <a:rPr lang="sk-SK" sz="2800" b="1" i="1" dirty="0" smtClean="0">
                <a:solidFill>
                  <a:srgbClr val="FFFFFF"/>
                </a:solidFill>
              </a:rPr>
              <a:t>Dual Career“</a:t>
            </a:r>
          </a:p>
          <a:p>
            <a:pPr algn="ctr"/>
            <a:r>
              <a:rPr lang="sk-SK" sz="2800" b="1" i="1" dirty="0">
                <a:solidFill>
                  <a:srgbClr val="FFFFFF"/>
                </a:solidFill>
              </a:rPr>
              <a:t>d</a:t>
            </a:r>
            <a:r>
              <a:rPr lang="sk-SK" sz="2800" b="1" i="1" dirty="0" smtClean="0">
                <a:solidFill>
                  <a:srgbClr val="FFFFFF"/>
                </a:solidFill>
              </a:rPr>
              <a:t>uálna kariéra</a:t>
            </a:r>
          </a:p>
          <a:p>
            <a:pPr algn="ctr"/>
            <a:r>
              <a:rPr lang="sk-SK" sz="2800" b="1" i="1" dirty="0" smtClean="0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sk-SK" sz="2800" b="1" i="1" dirty="0" smtClean="0">
                <a:solidFill>
                  <a:srgbClr val="FFFFFF"/>
                </a:solidFill>
              </a:rPr>
              <a:t>„Best </a:t>
            </a:r>
            <a:r>
              <a:rPr lang="sk-SK" sz="2800" b="1" i="1" dirty="0">
                <a:solidFill>
                  <a:srgbClr val="FFFFFF"/>
                </a:solidFill>
              </a:rPr>
              <a:t>P</a:t>
            </a:r>
            <a:r>
              <a:rPr lang="sk-SK" sz="2800" b="1" i="1" dirty="0" smtClean="0">
                <a:solidFill>
                  <a:srgbClr val="FFFFFF"/>
                </a:solidFill>
              </a:rPr>
              <a:t>ractice“</a:t>
            </a:r>
          </a:p>
          <a:p>
            <a:pPr algn="ctr"/>
            <a:r>
              <a:rPr lang="sk-SK" sz="2800" b="1" i="1" dirty="0">
                <a:solidFill>
                  <a:srgbClr val="FFFFFF"/>
                </a:solidFill>
              </a:rPr>
              <a:t>p</a:t>
            </a:r>
            <a:r>
              <a:rPr lang="sk-SK" sz="2800" b="1" i="1" dirty="0" smtClean="0">
                <a:solidFill>
                  <a:srgbClr val="FFFFFF"/>
                </a:solidFill>
              </a:rPr>
              <a:t>ríklady dobrej praxe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1" y="1052612"/>
            <a:ext cx="7992890" cy="4392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/>
          <a:p>
            <a:pPr algn="just"/>
            <a:endParaRPr lang="sk-SK" dirty="0"/>
          </a:p>
          <a:p>
            <a:pPr algn="just"/>
            <a:r>
              <a:rPr lang="sk-SK" dirty="0"/>
              <a:t>Spojenie </a:t>
            </a:r>
            <a:r>
              <a:rPr lang="sk-SK" dirty="0" smtClean="0"/>
              <a:t> </a:t>
            </a:r>
            <a:r>
              <a:rPr lang="sk-SK" b="1" dirty="0"/>
              <a:t>obchodnej značky </a:t>
            </a:r>
            <a:r>
              <a:rPr lang="sk-SK" dirty="0"/>
              <a:t>s </a:t>
            </a:r>
            <a:r>
              <a:rPr lang="sk-SK" b="1" dirty="0"/>
              <a:t>ambicióznym európskym projektom </a:t>
            </a:r>
            <a:r>
              <a:rPr lang="sk-SK" b="1" dirty="0" smtClean="0"/>
              <a:t>EUHL</a:t>
            </a:r>
            <a:r>
              <a:rPr lang="sk-SK" dirty="0" smtClean="0"/>
              <a:t> </a:t>
            </a:r>
            <a:r>
              <a:rPr lang="sk-SK" dirty="0"/>
              <a:t>je správna cesta k úspechu. “</a:t>
            </a:r>
            <a:r>
              <a:rPr lang="sk-SK" b="1" dirty="0"/>
              <a:t>Budúcnosť hokeja je vo vzdelaní</a:t>
            </a:r>
            <a:r>
              <a:rPr lang="sk-SK" dirty="0"/>
              <a:t>“ a </a:t>
            </a:r>
            <a:r>
              <a:rPr lang="sk-SK" dirty="0" smtClean="0"/>
              <a:t>spoločnosti môžu </a:t>
            </a:r>
            <a:r>
              <a:rPr lang="sk-SK" dirty="0" smtClean="0"/>
              <a:t>získať </a:t>
            </a:r>
            <a:r>
              <a:rPr lang="sk-SK" dirty="0"/>
              <a:t>skvelých, inteligentných mladých ľudí do svojho pracovného tímu. EUHA v minulosti spolupracovala a spolupracuje s renomovanými </a:t>
            </a:r>
            <a:r>
              <a:rPr lang="sk-SK" dirty="0" smtClean="0"/>
              <a:t>spoločnosťami:</a:t>
            </a:r>
          </a:p>
          <a:p>
            <a:pPr algn="just"/>
            <a:endParaRPr lang="sk-SK" dirty="0"/>
          </a:p>
          <a:p>
            <a:pPr algn="just"/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b="1" dirty="0" smtClean="0"/>
              <a:t>Ponuky práce, partnerstva a jej </a:t>
            </a:r>
            <a:r>
              <a:rPr lang="sk-SK" b="1" dirty="0"/>
              <a:t>kategórie</a:t>
            </a:r>
            <a:r>
              <a:rPr lang="sk-SK" b="1" dirty="0" smtClean="0"/>
              <a:t>:</a:t>
            </a:r>
          </a:p>
          <a:p>
            <a:pPr algn="just"/>
            <a:endParaRPr lang="sk-SK" b="1" dirty="0"/>
          </a:p>
          <a:p>
            <a:pPr algn="just"/>
            <a:endParaRPr lang="sk-SK" sz="12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9752" y="260648"/>
            <a:ext cx="61926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Partnerské kategórie</a:t>
            </a:r>
          </a:p>
        </p:txBody>
      </p:sp>
      <p:pic>
        <p:nvPicPr>
          <p:cNvPr id="7" name="Obrázok 6" descr="loga-do-prezentac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7200800" cy="550100"/>
          </a:xfrm>
          <a:prstGeom prst="rect">
            <a:avLst/>
          </a:prstGeom>
        </p:spPr>
      </p:pic>
      <p:pic>
        <p:nvPicPr>
          <p:cNvPr id="3" name="Picture 2" descr="2000px-IBM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1080120" cy="432048"/>
          </a:xfrm>
          <a:prstGeom prst="rect">
            <a:avLst/>
          </a:prstGeom>
        </p:spPr>
      </p:pic>
      <p:pic>
        <p:nvPicPr>
          <p:cNvPr id="4" name="Picture 3" descr="Screen Shot 2016-05-11 at 11.51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1656184" cy="585592"/>
          </a:xfrm>
          <a:prstGeom prst="rect">
            <a:avLst/>
          </a:prstGeom>
        </p:spPr>
      </p:pic>
      <p:pic>
        <p:nvPicPr>
          <p:cNvPr id="8" name="Picture 7" descr="Volkswagen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649144" cy="648072"/>
          </a:xfrm>
          <a:prstGeom prst="rect">
            <a:avLst/>
          </a:prstGeom>
        </p:spPr>
      </p:pic>
      <p:pic>
        <p:nvPicPr>
          <p:cNvPr id="9" name="Picture 8" descr="Screen Shot 2016-10-03 at 17.29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1775686" cy="648072"/>
          </a:xfrm>
          <a:prstGeom prst="rect">
            <a:avLst/>
          </a:prstGeom>
        </p:spPr>
      </p:pic>
      <p:pic>
        <p:nvPicPr>
          <p:cNvPr id="10" name="Picture 9" descr="sita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1203862" cy="4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16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0" b="34540"/>
          <a:stretch>
            <a:fillRect/>
          </a:stretch>
        </p:blipFill>
        <p:spPr/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pic>
        <p:nvPicPr>
          <p:cNvPr id="6" name="Picture 5" descr="IMG_16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8576"/>
          <a:stretch/>
        </p:blipFill>
        <p:spPr>
          <a:xfrm>
            <a:off x="683568" y="1124744"/>
            <a:ext cx="3449031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13335792_1144360218936826_9166113091376331827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8267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44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052612"/>
            <a:ext cx="7632849" cy="4392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/>
          <a:p>
            <a:pPr lvl="1" algn="ctr">
              <a:spcBef>
                <a:spcPct val="20000"/>
              </a:spcBef>
              <a:defRPr/>
            </a:pPr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Európska </a:t>
            </a:r>
            <a:r>
              <a:rPr lang="sk-SK" b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univerzitná hokejová asociácia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Považská 35 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911 01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Trenčín</a:t>
            </a:r>
          </a:p>
          <a:p>
            <a:pPr lvl="1" algn="ctr">
              <a:spcBef>
                <a:spcPct val="20000"/>
              </a:spcBef>
              <a:defRPr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Slovakia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Web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</a:rPr>
              <a:t>: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pitchFamily="34" charset="-128"/>
                <a:hlinkClick r:id="rId3"/>
              </a:rPr>
              <a:t>www.euhl.eu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sz="16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lvl="1" algn="ctr">
              <a:spcBef>
                <a:spcPct val="20000"/>
              </a:spcBef>
              <a:defRPr/>
            </a:pPr>
            <a:endParaRPr lang="sk-SK" sz="1600" b="1" dirty="0">
              <a:solidFill>
                <a:schemeClr val="tx1">
                  <a:lumMod val="95000"/>
                  <a:lumOff val="5000"/>
                </a:schemeClr>
              </a:solidFill>
              <a:ea typeface="ＭＳ Ｐゴシック" pitchFamily="34" charset="-128"/>
            </a:endParaRPr>
          </a:p>
          <a:p>
            <a:pPr algn="ctr"/>
            <a:endParaRPr lang="sk-SK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9752" y="260648"/>
            <a:ext cx="61926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Kontakt</a:t>
            </a:r>
            <a:endParaRPr lang="sk-SK" sz="2800" b="1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872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180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80728"/>
            <a:ext cx="7992890" cy="4392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k-SK" dirty="0" smtClean="0"/>
          </a:p>
          <a:p>
            <a:pPr lvl="0"/>
            <a:r>
              <a:rPr lang="sk-SK" dirty="0" smtClean="0"/>
              <a:t>Európska </a:t>
            </a:r>
            <a:r>
              <a:rPr lang="sk-SK" dirty="0"/>
              <a:t>univerzitná hokejová asociácia (EUHA) vznikla v roku </a:t>
            </a:r>
            <a:r>
              <a:rPr lang="sk-SK" b="1" dirty="0"/>
              <a:t>2012</a:t>
            </a:r>
            <a:r>
              <a:rPr lang="sk-SK" dirty="0"/>
              <a:t> ako združenie, ktoré podporuje </a:t>
            </a:r>
            <a:r>
              <a:rPr lang="sk-SK" b="1" dirty="0"/>
              <a:t>rozvoj športových aktivít </a:t>
            </a:r>
            <a:r>
              <a:rPr lang="sk-SK" dirty="0"/>
              <a:t>pre študentov vysokých škôl a </a:t>
            </a:r>
            <a:r>
              <a:rPr lang="sk-SK" dirty="0" smtClean="0"/>
              <a:t>univerzít v Európe</a:t>
            </a:r>
            <a:r>
              <a:rPr lang="sk-SK" dirty="0" smtClean="0"/>
              <a:t>.</a:t>
            </a:r>
            <a:r>
              <a:rPr lang="sk-SK" dirty="0"/>
              <a:t> </a:t>
            </a: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endParaRPr lang="sk-SK" dirty="0"/>
          </a:p>
          <a:p>
            <a:pPr marL="285750" indent="-285750">
              <a:buFont typeface="Wingdings" charset="2"/>
              <a:buChar char="Ø"/>
            </a:pPr>
            <a:r>
              <a:rPr lang="sk-SK" dirty="0"/>
              <a:t>Podpora a rozvoj záujmov a záľub </a:t>
            </a:r>
            <a:r>
              <a:rPr lang="sk-SK" dirty="0" smtClean="0"/>
              <a:t>mládeže, </a:t>
            </a:r>
            <a:r>
              <a:rPr lang="sk-SK" dirty="0"/>
              <a:t>rozvoj a propagácia ľadového hokeja </a:t>
            </a:r>
            <a:r>
              <a:rPr lang="sk-SK" dirty="0" smtClean="0"/>
              <a:t>ako </a:t>
            </a:r>
            <a:r>
              <a:rPr lang="sk-SK" dirty="0"/>
              <a:t>aj ďalších športov pre absolventov denného štúdia vysokých škôl a </a:t>
            </a:r>
            <a:r>
              <a:rPr lang="sk-SK" dirty="0" smtClean="0"/>
              <a:t>univerzít</a:t>
            </a:r>
          </a:p>
          <a:p>
            <a:r>
              <a:rPr lang="en-US" dirty="0" smtClean="0"/>
              <a:t> </a:t>
            </a:r>
            <a:r>
              <a:rPr lang="sk-SK" dirty="0" smtClean="0"/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sk-SK" dirty="0" smtClean="0"/>
              <a:t>zvyšovanie </a:t>
            </a:r>
            <a:r>
              <a:rPr lang="sk-SK" dirty="0"/>
              <a:t>telesnej a duševnej zdatnosti v oblasti športu, telesnej kultúry a vytváranie podmienok na </a:t>
            </a:r>
            <a:r>
              <a:rPr lang="sk-SK" dirty="0" smtClean="0"/>
              <a:t>upevňovanie zdravia </a:t>
            </a:r>
            <a:r>
              <a:rPr lang="sk-SK" dirty="0"/>
              <a:t>mládeže</a:t>
            </a:r>
          </a:p>
          <a:p>
            <a:r>
              <a:rPr lang="sk-SK" dirty="0"/>
              <a:t>  </a:t>
            </a:r>
          </a:p>
          <a:p>
            <a:pPr marL="285750" indent="-285750">
              <a:buFont typeface="Wingdings" charset="2"/>
              <a:buChar char="Ø"/>
            </a:pPr>
            <a:r>
              <a:rPr lang="sk-SK" dirty="0"/>
              <a:t>Podpora a rozvoj vzdelávania a pedagogického procesu jeho členov</a:t>
            </a:r>
          </a:p>
          <a:p>
            <a:pPr marL="285750" indent="-285750">
              <a:buFont typeface="Wingdings" charset="2"/>
              <a:buChar char="Ø"/>
            </a:pP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r>
              <a:rPr lang="sk-SK" dirty="0"/>
              <a:t>Prekonávaniu medzikultúrnych, informačných , komunikačných bariér a spolupráca so štátnymi a neštátnymi inštitúciami v SR i v zahraničí, 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r>
              <a:rPr lang="sk-SK" b="1" dirty="0" smtClean="0"/>
              <a:t>„Prepojenie vzdelania so športom po dobu 8 mesiacov v roku“ </a:t>
            </a:r>
            <a:r>
              <a:rPr lang="sk-SK" dirty="0" smtClean="0"/>
              <a:t>– pravidelná súťaž</a:t>
            </a:r>
          </a:p>
          <a:p>
            <a:pPr marL="285750" indent="-285750">
              <a:buFont typeface="Wingdings" charset="2"/>
              <a:buChar char="Ø"/>
            </a:pPr>
            <a:endParaRPr lang="sk-SK" dirty="0" smtClean="0"/>
          </a:p>
          <a:p>
            <a:pPr marL="285750" indent="-285750">
              <a:buFont typeface="Wingdings" charset="2"/>
              <a:buChar char="Ø"/>
            </a:pPr>
            <a:endParaRPr lang="sk-SK" dirty="0" smtClean="0"/>
          </a:p>
          <a:p>
            <a:pPr marL="342900" lvl="0" indent="-342900" algn="just">
              <a:buFont typeface="Wingdings" charset="2"/>
              <a:buChar char="Ø"/>
            </a:pPr>
            <a:endParaRPr lang="sk-SK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260648"/>
            <a:ext cx="7776865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Európska univerzitná hokejová </a:t>
            </a: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asociácia - EUHA</a:t>
            </a:r>
            <a:endParaRPr lang="sk-SK" sz="2800" b="1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0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1" y="1052612"/>
            <a:ext cx="7992890" cy="4392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/>
          <a:p>
            <a:pPr algn="just"/>
            <a:endParaRPr lang="sk-SK" dirty="0"/>
          </a:p>
          <a:p>
            <a:pPr algn="just"/>
            <a:r>
              <a:rPr lang="sk-SK" dirty="0"/>
              <a:t>Európska univerzitná hokejová </a:t>
            </a:r>
            <a:r>
              <a:rPr lang="sk-SK" dirty="0" smtClean="0"/>
              <a:t>liga (EUHL) </a:t>
            </a:r>
            <a:r>
              <a:rPr lang="sk-SK" dirty="0"/>
              <a:t>má štatút </a:t>
            </a:r>
            <a:r>
              <a:rPr lang="sk-SK" b="1" dirty="0"/>
              <a:t>amatérskej súťaže</a:t>
            </a:r>
            <a:r>
              <a:rPr lang="sk-SK" dirty="0"/>
              <a:t>, kde hrajú </a:t>
            </a:r>
            <a:r>
              <a:rPr lang="sk-SK" dirty="0" smtClean="0"/>
              <a:t>hráči bez </a:t>
            </a:r>
            <a:r>
              <a:rPr lang="sk-SK" dirty="0" smtClean="0"/>
              <a:t>zmlúv a hlavne popri štúdiu . </a:t>
            </a:r>
            <a:r>
              <a:rPr lang="sk-SK" b="1" dirty="0"/>
              <a:t>Cieľom EUHL </a:t>
            </a:r>
            <a:r>
              <a:rPr lang="sk-SK" dirty="0"/>
              <a:t>je vytvoriť medzistupeň medzi juniorským a profesionálnym </a:t>
            </a:r>
            <a:r>
              <a:rPr lang="sk-SK" dirty="0" smtClean="0"/>
              <a:t>hokejom,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/>
              <a:t>s </a:t>
            </a:r>
            <a:r>
              <a:rPr lang="sk-SK" dirty="0" smtClean="0"/>
              <a:t>možnosťou </a:t>
            </a:r>
            <a:r>
              <a:rPr lang="sk-SK" dirty="0"/>
              <a:t>dosiahnuť </a:t>
            </a:r>
            <a:r>
              <a:rPr lang="sk-SK" b="1" dirty="0"/>
              <a:t>vysokoškolské vzdelanie</a:t>
            </a:r>
            <a:r>
              <a:rPr lang="sk-SK" dirty="0"/>
              <a:t>. </a:t>
            </a:r>
            <a:endParaRPr lang="sk-SK" dirty="0" smtClean="0"/>
          </a:p>
          <a:p>
            <a:pPr algn="just"/>
            <a:endParaRPr lang="en-US" dirty="0"/>
          </a:p>
          <a:p>
            <a:pPr marL="342900" lvl="0" indent="-342900" algn="just">
              <a:buFont typeface="Wingdings" charset="2"/>
              <a:buChar char="Ø"/>
            </a:pPr>
            <a:r>
              <a:rPr lang="sk-SK" dirty="0" smtClean="0"/>
              <a:t>Jedným </a:t>
            </a:r>
            <a:r>
              <a:rPr lang="sk-SK" dirty="0"/>
              <a:t>zo zakladateľom EUHA je legenda slovenského a svetového hokeja </a:t>
            </a:r>
            <a:r>
              <a:rPr lang="sk-SK" b="1" dirty="0"/>
              <a:t>Ľubomír Sekeráš,</a:t>
            </a:r>
            <a:endParaRPr lang="en-US" dirty="0"/>
          </a:p>
          <a:p>
            <a:pPr marL="342900" indent="-342900" algn="just">
              <a:buFont typeface="Wingdings" charset="2"/>
              <a:buChar char="Ø"/>
            </a:pPr>
            <a:endParaRPr lang="en-US" dirty="0"/>
          </a:p>
          <a:p>
            <a:pPr marL="342900" lvl="0" indent="-342900" algn="just">
              <a:buFont typeface="Wingdings" charset="2"/>
              <a:buChar char="Ø"/>
            </a:pPr>
            <a:r>
              <a:rPr lang="sk-SK" dirty="0"/>
              <a:t>EUHA je riadiacim orgánom </a:t>
            </a:r>
            <a:r>
              <a:rPr lang="sk-SK" b="1" dirty="0"/>
              <a:t>Európskej univerzitnej hokejovej ligy </a:t>
            </a:r>
            <a:r>
              <a:rPr lang="sk-SK" dirty="0"/>
              <a:t>(EUHL), ktorá sa hrá v Európe od roku 2013,</a:t>
            </a:r>
          </a:p>
          <a:p>
            <a:pPr lvl="0" algn="just"/>
            <a:endParaRPr lang="sk-SK" dirty="0"/>
          </a:p>
          <a:p>
            <a:pPr marL="342900" indent="-342900" algn="just">
              <a:buFont typeface="Wingdings" charset="2"/>
              <a:buChar char="Ø"/>
            </a:pPr>
            <a:r>
              <a:rPr lang="sk-SK" dirty="0"/>
              <a:t>EUHA má za cieľ budovať novú identitu študentov: “</a:t>
            </a:r>
            <a:r>
              <a:rPr lang="sk-SK" b="1" i="1" dirty="0"/>
              <a:t>The future of hockey is in education</a:t>
            </a:r>
            <a:r>
              <a:rPr lang="sk-SK" dirty="0"/>
              <a:t>“ (Budúcnosť hokeja je vo vzdelaní),</a:t>
            </a:r>
            <a:endParaRPr lang="en-US" dirty="0"/>
          </a:p>
          <a:p>
            <a:pPr algn="just"/>
            <a:endParaRPr lang="sk-SK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4" y="260648"/>
            <a:ext cx="66247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Európska univerzitná hokejová </a:t>
            </a: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liga - EUHL</a:t>
            </a:r>
            <a:endParaRPr lang="sk-SK" sz="2800" b="1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824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9752" y="260648"/>
            <a:ext cx="61926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Univerzitný hokej je viac ...</a:t>
            </a:r>
          </a:p>
        </p:txBody>
      </p:sp>
    </p:spTree>
    <p:extLst>
      <p:ext uri="{BB962C8B-B14F-4D97-AF65-F5344CB8AC3E}">
        <p14:creationId xmlns:p14="http://schemas.microsoft.com/office/powerpoint/2010/main" val="55315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060848"/>
            <a:ext cx="2592288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sk-SK" sz="1600" dirty="0" smtClean="0"/>
              <a:t> </a:t>
            </a:r>
            <a:r>
              <a:rPr lang="sk-SK" sz="1600" b="1" dirty="0" smtClean="0"/>
              <a:t>2013 / 2014 </a:t>
            </a:r>
            <a:r>
              <a:rPr lang="en-US" sz="1600" b="1" dirty="0" smtClean="0"/>
              <a:t>–</a:t>
            </a:r>
            <a:r>
              <a:rPr lang="sk-SK" sz="1600" b="1" dirty="0" smtClean="0"/>
              <a:t> prvá sezóna</a:t>
            </a:r>
          </a:p>
          <a:p>
            <a:pPr marL="742950" lvl="1" indent="-285750" algn="just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 smtClean="0"/>
              <a:t>6 univerzít / VŠ</a:t>
            </a:r>
          </a:p>
          <a:p>
            <a:pPr marL="742950" lvl="1" indent="-285750" algn="just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 smtClean="0"/>
              <a:t>2 krajiny</a:t>
            </a:r>
          </a:p>
          <a:p>
            <a:pPr marL="742950" lvl="1" indent="-285750" algn="just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 smtClean="0"/>
              <a:t>súkromné zdroje EUHA</a:t>
            </a:r>
          </a:p>
          <a:p>
            <a:pPr marL="285750" indent="-285750" algn="just">
              <a:spcBef>
                <a:spcPct val="20000"/>
              </a:spcBef>
              <a:buFont typeface="Wingdings" charset="2"/>
              <a:buChar char="Ø"/>
              <a:defRPr/>
            </a:pPr>
            <a:endParaRPr lang="sk-SK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9752" y="260648"/>
            <a:ext cx="61926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Európska univerzitná hokejová </a:t>
            </a: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liga</a:t>
            </a:r>
            <a:endParaRPr lang="sk-SK" sz="2800" b="1" dirty="0">
              <a:latin typeface="+mj-lt"/>
              <a:ea typeface="ＭＳ Ｐゴシック" pitchFamily="34" charset="-128"/>
              <a:cs typeface="+mj-cs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01593"/>
              </p:ext>
            </p:extLst>
          </p:nvPr>
        </p:nvGraphicFramePr>
        <p:xfrm>
          <a:off x="251520" y="3645024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4128" y="2060848"/>
            <a:ext cx="288032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600" b="1" dirty="0" smtClean="0"/>
              <a:t>2015 / 2016 </a:t>
            </a:r>
            <a:r>
              <a:rPr lang="en-US" sz="1600" b="1" dirty="0"/>
              <a:t>–</a:t>
            </a:r>
            <a:r>
              <a:rPr lang="sk-SK" sz="1600" b="1" dirty="0"/>
              <a:t> tretia sezóna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/>
              <a:t>10 univerzít / VŠ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/>
              <a:t>4 krajiny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 smtClean="0"/>
              <a:t>Finacovanie: každý </a:t>
            </a:r>
            <a:r>
              <a:rPr lang="sk-SK" sz="1400" dirty="0"/>
              <a:t>tím </a:t>
            </a:r>
            <a:r>
              <a:rPr lang="sk-SK" sz="1400" dirty="0" smtClean="0"/>
              <a:t>samostatne, EUHA, partneri / sponzori,</a:t>
            </a:r>
            <a:endParaRPr lang="sk-SK" sz="1400" dirty="0"/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/>
              <a:t>300 mediálnych výstupov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/>
              <a:t>takmer 27 000 divákov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1400" dirty="0"/>
              <a:t>web: 16 443 </a:t>
            </a:r>
            <a:r>
              <a:rPr lang="sk-SK" sz="1400" dirty="0" smtClean="0"/>
              <a:t>IP,(</a:t>
            </a:r>
            <a:r>
              <a:rPr lang="sk-SK" sz="1400" dirty="0"/>
              <a:t>136 931 zobrazení)</a:t>
            </a:r>
            <a:endParaRPr lang="sk-SK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43808" y="2060848"/>
            <a:ext cx="2952328" cy="1728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sk-SK" sz="5500" dirty="0" smtClean="0"/>
              <a:t> </a:t>
            </a:r>
            <a:r>
              <a:rPr lang="sk-SK" sz="6400" b="1" dirty="0" smtClean="0"/>
              <a:t>2014 / 2015 </a:t>
            </a:r>
            <a:r>
              <a:rPr lang="en-US" sz="6400" b="1" dirty="0" smtClean="0"/>
              <a:t>–</a:t>
            </a:r>
            <a:r>
              <a:rPr lang="sk-SK" sz="6400" b="1" dirty="0" smtClean="0"/>
              <a:t> druhá sezóna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/>
              <a:t>9</a:t>
            </a:r>
            <a:r>
              <a:rPr lang="sk-SK" sz="5600" dirty="0" smtClean="0"/>
              <a:t> univerzít / VŠ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/>
              <a:t>3</a:t>
            </a:r>
            <a:r>
              <a:rPr lang="sk-SK" sz="5600" dirty="0" smtClean="0"/>
              <a:t> krajiny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/>
              <a:t>f</a:t>
            </a:r>
            <a:r>
              <a:rPr lang="sk-SK" sz="5600" dirty="0" smtClean="0"/>
              <a:t>inancovanie: každý tím, samostatne, EUHA, partneri / sponzori,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 smtClean="0"/>
              <a:t>223 mediálnych výstupov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 smtClean="0"/>
              <a:t>takmer 25 000 divákov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sk-SK" sz="5600" dirty="0" smtClean="0"/>
              <a:t>Web: </a:t>
            </a:r>
            <a:r>
              <a:rPr lang="sk-SK" sz="5600" dirty="0"/>
              <a:t>13 056 </a:t>
            </a:r>
            <a:r>
              <a:rPr lang="sk-SK" sz="5600" dirty="0" smtClean="0"/>
              <a:t>IP</a:t>
            </a:r>
            <a:r>
              <a:rPr lang="sk-SK" sz="5600" dirty="0"/>
              <a:t>, (113 167 zobrazení),</a:t>
            </a:r>
            <a:endParaRPr lang="sk-SK" sz="5600" dirty="0" smtClean="0"/>
          </a:p>
          <a:p>
            <a:pPr marL="285750" indent="-285750" algn="just">
              <a:spcBef>
                <a:spcPct val="20000"/>
              </a:spcBef>
              <a:buFont typeface="Wingdings" charset="2"/>
              <a:buChar char="Ø"/>
              <a:defRPr/>
            </a:pPr>
            <a:endParaRPr lang="sk-SK" sz="1600" dirty="0"/>
          </a:p>
        </p:txBody>
      </p:sp>
      <p:sp>
        <p:nvSpPr>
          <p:cNvPr id="4" name="Rectangle 3"/>
          <p:cNvSpPr/>
          <p:nvPr/>
        </p:nvSpPr>
        <p:spPr>
          <a:xfrm>
            <a:off x="251520" y="54452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/>
              <a:t>Mediálna hodnota v sezóne 2014/2015 </a:t>
            </a:r>
            <a:r>
              <a:rPr lang="sk-SK" sz="1200" dirty="0" smtClean="0"/>
              <a:t>predstavovala okolo </a:t>
            </a:r>
            <a:r>
              <a:rPr lang="sk-SK" sz="1200" dirty="0"/>
              <a:t>230 000 €.</a:t>
            </a:r>
          </a:p>
          <a:p>
            <a:endParaRPr lang="sk-SK" sz="1200" dirty="0"/>
          </a:p>
        </p:txBody>
      </p:sp>
      <p:sp>
        <p:nvSpPr>
          <p:cNvPr id="10" name="Rectangle 9"/>
          <p:cNvSpPr/>
          <p:nvPr/>
        </p:nvSpPr>
        <p:spPr>
          <a:xfrm>
            <a:off x="323528" y="6926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600" dirty="0"/>
          </a:p>
          <a:p>
            <a:pPr algn="just"/>
            <a:r>
              <a:rPr lang="sk-SK" sz="1600" dirty="0"/>
              <a:t>Štatút amatérskej súťaže s </a:t>
            </a:r>
            <a:r>
              <a:rPr lang="sk-SK" sz="1600" b="1" dirty="0"/>
              <a:t>profesionálnym prístupom </a:t>
            </a:r>
            <a:r>
              <a:rPr lang="sk-SK" sz="1600" dirty="0"/>
              <a:t>a zodpovednosťou voči vysokým školám a univerzitám, hráčom, trénerom, realizačným tímom, partnerom, médiám a najmä verejnosti prináša </a:t>
            </a:r>
            <a:r>
              <a:rPr lang="sk-SK" sz="1600" b="1" dirty="0"/>
              <a:t>silnú komunitu</a:t>
            </a:r>
            <a:r>
              <a:rPr lang="sk-SK" sz="1600" dirty="0"/>
              <a:t>, ktorá naberá na svojej </a:t>
            </a:r>
            <a:r>
              <a:rPr lang="sk-SK" sz="1600" dirty="0" smtClean="0"/>
              <a:t>sile.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47443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/>
              <a:t>pozdvihuje renomé univerzít / VŠ v širokom </a:t>
            </a:r>
            <a:r>
              <a:rPr lang="sk-SK" sz="1800" dirty="0" smtClean="0"/>
              <a:t>zahraničí,</a:t>
            </a:r>
            <a:r>
              <a:rPr lang="sk-SK" sz="1400" dirty="0" smtClean="0"/>
              <a:t> </a:t>
            </a:r>
            <a:endParaRPr lang="sk-SK" sz="1800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 smtClean="0"/>
              <a:t>priťahuje pozornosť pre nových </a:t>
            </a:r>
            <a:r>
              <a:rPr lang="sk-SK" sz="1800" dirty="0"/>
              <a:t>študentov </a:t>
            </a:r>
            <a:r>
              <a:rPr lang="sk-SK" sz="1800" dirty="0" smtClean="0"/>
              <a:t>z SK a zahraničia / </a:t>
            </a:r>
            <a:r>
              <a:rPr lang="sk-SK" sz="1800" dirty="0"/>
              <a:t>dobrovoľníkov </a:t>
            </a:r>
            <a:r>
              <a:rPr lang="sk-SK" sz="1800" dirty="0" smtClean="0"/>
              <a:t>/ fanúšikov / učiteľov</a:t>
            </a:r>
            <a:endParaRPr lang="sk-SK" sz="18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 smtClean="0"/>
              <a:t>snaží </a:t>
            </a:r>
            <a:r>
              <a:rPr lang="sk-SK" sz="1800" dirty="0"/>
              <a:t>sa o výmenné programy a </a:t>
            </a:r>
            <a:r>
              <a:rPr lang="sk-SK" sz="1800" dirty="0" smtClean="0"/>
              <a:t>vytvára </a:t>
            </a:r>
            <a:r>
              <a:rPr lang="sk-SK" sz="1800" dirty="0"/>
              <a:t>nespočetné množstvo </a:t>
            </a:r>
            <a:r>
              <a:rPr lang="sk-SK" sz="1800" dirty="0" smtClean="0"/>
              <a:t>príležitosti,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 smtClean="0"/>
              <a:t>buduje </a:t>
            </a:r>
            <a:r>
              <a:rPr lang="sk-SK" sz="1800" dirty="0"/>
              <a:t>vlastnú identitu medzi študentmi a </a:t>
            </a:r>
            <a:r>
              <a:rPr lang="sk-SK" sz="1800" dirty="0" smtClean="0"/>
              <a:t>univerzitou, </a:t>
            </a:r>
            <a:endParaRPr lang="sk-SK" sz="18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/>
              <a:t>priťahuje pozornosť </a:t>
            </a:r>
            <a:r>
              <a:rPr lang="sk-SK" sz="1800" dirty="0" smtClean="0"/>
              <a:t>a spoluprácu: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sk-SK" sz="1400" dirty="0"/>
              <a:t>p</a:t>
            </a:r>
            <a:r>
              <a:rPr lang="sk-SK" sz="1400" dirty="0" smtClean="0"/>
              <a:t>re spoločnosti / firmy 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sk-SK" sz="1400" dirty="0"/>
              <a:t>s</a:t>
            </a:r>
            <a:r>
              <a:rPr lang="sk-SK" sz="1400" dirty="0" smtClean="0"/>
              <a:t>poluprácu so zahraničnými asociáciami (USA, Rusko, EU)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sk-SK" sz="1800" dirty="0" smtClean="0"/>
              <a:t>duálnu </a:t>
            </a:r>
            <a:r>
              <a:rPr lang="sk-SK" sz="1800" dirty="0"/>
              <a:t>kariéru pre športovcov a </a:t>
            </a:r>
            <a:r>
              <a:rPr lang="sk-SK" sz="1800" dirty="0" smtClean="0"/>
              <a:t>študentov,</a:t>
            </a:r>
          </a:p>
          <a:p>
            <a:pPr>
              <a:buFont typeface="Wingdings" charset="2"/>
              <a:buChar char="Ø"/>
            </a:pPr>
            <a:endParaRPr lang="sk-SK" sz="1800" dirty="0" smtClean="0"/>
          </a:p>
          <a:p>
            <a:pPr>
              <a:buFont typeface="Wingdings" charset="2"/>
              <a:buChar char="Ø"/>
            </a:pPr>
            <a:endParaRPr lang="sk-SK" sz="1800" dirty="0"/>
          </a:p>
          <a:p>
            <a:pPr>
              <a:buFont typeface="Wingdings" charset="2"/>
              <a:buChar char="Ø"/>
            </a:pPr>
            <a:endParaRPr lang="sk-SK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9752" y="260648"/>
            <a:ext cx="6192689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Európska univerzitná hokejová </a:t>
            </a: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liga</a:t>
            </a:r>
          </a:p>
          <a:p>
            <a:pPr lvl="0" algn="r">
              <a:spcBef>
                <a:spcPct val="0"/>
              </a:spcBef>
              <a:defRPr/>
            </a:pPr>
            <a:r>
              <a:rPr lang="sk-SK" sz="2800" b="1" dirty="0">
                <a:latin typeface="+mj-lt"/>
                <a:ea typeface="ＭＳ Ｐゴシック" pitchFamily="34" charset="-128"/>
                <a:cs typeface="+mj-cs"/>
              </a:rPr>
              <a:t>a</a:t>
            </a:r>
            <a:r>
              <a:rPr lang="sk-SK" sz="2800" b="1" dirty="0" smtClean="0">
                <a:latin typeface="+mj-lt"/>
                <a:ea typeface="ＭＳ Ｐゴシック" pitchFamily="34" charset="-128"/>
                <a:cs typeface="+mj-cs"/>
              </a:rPr>
              <a:t> jej benefity</a:t>
            </a:r>
            <a:endParaRPr lang="sk-SK" sz="2800" b="1" dirty="0">
              <a:latin typeface="+mj-lt"/>
              <a:ea typeface="ＭＳ Ｐゴシック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122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/>
              <a:t>F</a:t>
            </a:r>
            <a:r>
              <a:rPr lang="en-US" sz="2800" b="1" dirty="0" smtClean="0"/>
              <a:t>otky</a:t>
            </a:r>
            <a:endParaRPr lang="en-US" sz="2800" b="1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64" y="3212976"/>
            <a:ext cx="3949560" cy="2962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447888" cy="229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276526" cy="2757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210623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49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7444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Manažment: </a:t>
            </a:r>
            <a:r>
              <a:rPr lang="en-US" sz="1600" dirty="0">
                <a:solidFill>
                  <a:srgbClr val="000000"/>
                </a:solidFill>
              </a:rPr>
              <a:t>logistika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univerzitného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tímu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športový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manažment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vedúci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tímov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Trénerstvo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univerzitný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tréneri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asistenti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kondičný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tréner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Marketing: </a:t>
            </a:r>
            <a:r>
              <a:rPr lang="en-US" sz="1600" dirty="0">
                <a:solidFill>
                  <a:srgbClr val="000000"/>
                </a:solidFill>
              </a:rPr>
              <a:t>obchodníci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marketingové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stratégie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reklamné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plnenia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Prieskumy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vyhodnocovanie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ponúk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verejné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obstarávanie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Žurnalistika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novinári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fotografi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moderátori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Masmédia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dokumentárne</a:t>
            </a:r>
            <a:r>
              <a:rPr lang="en-US" sz="1600" dirty="0">
                <a:solidFill>
                  <a:srgbClr val="000000"/>
                </a:solidFill>
              </a:rPr>
              <a:t> filmy, </a:t>
            </a:r>
            <a:r>
              <a:rPr lang="en-US" sz="1600" dirty="0">
                <a:solidFill>
                  <a:srgbClr val="000000"/>
                </a:solidFill>
              </a:rPr>
              <a:t>reklamné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spoty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televízne</a:t>
            </a:r>
            <a:r>
              <a:rPr lang="en-US" sz="1600" dirty="0">
                <a:solidFill>
                  <a:srgbClr val="000000"/>
                </a:solidFill>
              </a:rPr>
              <a:t> a </a:t>
            </a:r>
            <a:r>
              <a:rPr lang="en-US" sz="1600" dirty="0">
                <a:solidFill>
                  <a:srgbClr val="000000"/>
                </a:solidFill>
              </a:rPr>
              <a:t>rádiové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pokrytie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>
                <a:solidFill>
                  <a:srgbClr val="000000"/>
                </a:solidFill>
              </a:rPr>
              <a:t>IT a </a:t>
            </a:r>
            <a:r>
              <a:rPr lang="en-US" sz="1600" dirty="0" smtClean="0">
                <a:solidFill>
                  <a:srgbClr val="000000"/>
                </a:solidFill>
              </a:rPr>
              <a:t>dizajn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aplikácie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vytvárať</a:t>
            </a:r>
            <a:r>
              <a:rPr lang="en-US" sz="1600" dirty="0">
                <a:solidFill>
                  <a:srgbClr val="000000"/>
                </a:solidFill>
              </a:rPr>
              <a:t> web, </a:t>
            </a:r>
            <a:r>
              <a:rPr lang="en-US" sz="1600" dirty="0">
                <a:solidFill>
                  <a:srgbClr val="000000"/>
                </a:solidFill>
              </a:rPr>
              <a:t>dizajn</a:t>
            </a:r>
            <a:r>
              <a:rPr lang="en-US" sz="1600" dirty="0">
                <a:solidFill>
                  <a:srgbClr val="000000"/>
                </a:solidFill>
              </a:rPr>
              <a:t>, logo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Lekárstvo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prvá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pomoc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fyzioterapia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masáže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psychológia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A9D8-AE82-4969-8BBA-8B697A3262C0}" type="slidenum">
              <a:rPr lang="sk-SK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404664"/>
            <a:ext cx="766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algn="r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“best 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</a:rPr>
              <a:t>ractice ” / </a:t>
            </a:r>
            <a:r>
              <a:rPr lang="en-US" sz="2400" b="1" dirty="0"/>
              <a:t>p</a:t>
            </a:r>
            <a:r>
              <a:rPr lang="en-US" sz="2400" b="1" dirty="0" smtClean="0"/>
              <a:t>ríklady</a:t>
            </a:r>
            <a:r>
              <a:rPr lang="en-US" sz="2400" b="1" dirty="0" smtClean="0"/>
              <a:t> </a:t>
            </a:r>
            <a:r>
              <a:rPr lang="en-US" sz="2400" b="1" dirty="0"/>
              <a:t>d</a:t>
            </a:r>
            <a:r>
              <a:rPr lang="en-US" sz="2400" b="1" dirty="0" smtClean="0"/>
              <a:t>obrej</a:t>
            </a:r>
            <a:r>
              <a:rPr lang="en-US" sz="2400" b="1" dirty="0" smtClean="0"/>
              <a:t> </a:t>
            </a:r>
            <a:r>
              <a:rPr lang="en-US" sz="2400" b="1" dirty="0"/>
              <a:t>praxe</a:t>
            </a:r>
            <a:r>
              <a:rPr lang="en-US" sz="2400" b="1" dirty="0" smtClean="0">
                <a:solidFill>
                  <a:srgbClr val="000000"/>
                </a:solidFill>
              </a:rPr>
              <a:t>    </a:t>
            </a:r>
          </a:p>
          <a:p>
            <a:pPr marL="57150" indent="0" algn="r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Duálna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kariera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športovci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000000"/>
                </a:solidFill>
              </a:rPr>
              <a:t>študenti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dobrovoľníci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pic>
        <p:nvPicPr>
          <p:cNvPr id="10" name="Picture 9" descr="Screen Shot 2016-10-03 at 11.3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4274"/>
            <a:ext cx="4968552" cy="6141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Screen Shot 2016-10-03 at 11.32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56792"/>
            <a:ext cx="355367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12669700_10153915354748501_6107771634313430217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30528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Shot 2016-09-30 at 15.47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384376" cy="327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10683</TotalTime>
  <Words>448</Words>
  <Application>Microsoft Macintosh PowerPoint</Application>
  <PresentationFormat>On-screen Show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Motív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Fotky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EUHL</dc:title>
  <dc:creator>EUHL</dc:creator>
  <cp:lastModifiedBy>Jaro Straka</cp:lastModifiedBy>
  <cp:revision>161</cp:revision>
  <dcterms:created xsi:type="dcterms:W3CDTF">2014-08-12T09:09:41Z</dcterms:created>
  <dcterms:modified xsi:type="dcterms:W3CDTF">2016-10-03T16:31:24Z</dcterms:modified>
</cp:coreProperties>
</file>