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68" r:id="rId3"/>
    <p:sldId id="272" r:id="rId4"/>
    <p:sldId id="270" r:id="rId5"/>
    <p:sldId id="275" r:id="rId6"/>
    <p:sldId id="278" r:id="rId7"/>
    <p:sldId id="279" r:id="rId8"/>
    <p:sldId id="274" r:id="rId9"/>
    <p:sldId id="276" r:id="rId10"/>
    <p:sldId id="280" r:id="rId11"/>
    <p:sldId id="277" r:id="rId12"/>
    <p:sldId id="267" r:id="rId13"/>
  </p:sldIdLst>
  <p:sldSz cx="9144000" cy="6858000" type="screen4x3"/>
  <p:notesSz cx="6743700" cy="98806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použitie prostriedkov § 77 ods. 2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Hárok1!$A$2:$A$6</c:f>
              <c:strCache>
                <c:ptCount val="5"/>
                <c:pt idx="0">
                  <c:v>80 % príspevok NŠZ</c:v>
                </c:pt>
                <c:pt idx="1">
                  <c:v>7 % NŠP - TOP športovci</c:v>
                </c:pt>
                <c:pt idx="2">
                  <c:v>2 % SOV</c:v>
                </c:pt>
                <c:pt idx="3">
                  <c:v>3,5 % SPV</c:v>
                </c:pt>
                <c:pt idx="4">
                  <c:v>7,5 % dotácie a úlohy sekcie</c:v>
                </c:pt>
              </c:strCache>
            </c:strRef>
          </c:cat>
          <c:val>
            <c:numRef>
              <c:f>Hárok1!$B$2:$B$6</c:f>
              <c:numCache>
                <c:formatCode>0%</c:formatCode>
                <c:ptCount val="5"/>
                <c:pt idx="0">
                  <c:v>0.8</c:v>
                </c:pt>
                <c:pt idx="1">
                  <c:v>7.0000000000000007E-2</c:v>
                </c:pt>
                <c:pt idx="2">
                  <c:v>0.02</c:v>
                </c:pt>
                <c:pt idx="3" formatCode="0.0%">
                  <c:v>3.5000000000000003E-2</c:v>
                </c:pt>
                <c:pt idx="4" formatCode="0.0%">
                  <c:v>7.4999999999999997E-2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916830708661422"/>
          <c:y val="0.1580132874015748"/>
          <c:w val="0.33833169291338583"/>
          <c:h val="0.841986712598425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59740449110529"/>
          <c:y val="5.2837606678977862E-2"/>
          <c:w val="0.50641331291921843"/>
          <c:h val="0.736766017920610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rok 2017</c:v>
                </c:pt>
              </c:strCache>
            </c:strRef>
          </c:tx>
          <c:invertIfNegative val="0"/>
          <c:cat>
            <c:strRef>
              <c:f>Hárok1!$A$2:$A$6</c:f>
              <c:strCache>
                <c:ptCount val="1"/>
                <c:pt idx="0">
                  <c:v>Program 026</c:v>
                </c:pt>
              </c:strCache>
            </c:strRef>
          </c:cat>
          <c:val>
            <c:numRef>
              <c:f>Hárok1!$B$2:$B$6</c:f>
              <c:numCache>
                <c:formatCode>General</c:formatCode>
                <c:ptCount val="5"/>
                <c:pt idx="0" formatCode="#,##0">
                  <c:v>54553831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rok 2018</c:v>
                </c:pt>
              </c:strCache>
            </c:strRef>
          </c:tx>
          <c:invertIfNegative val="0"/>
          <c:cat>
            <c:strRef>
              <c:f>Hárok1!$A$2:$A$6</c:f>
              <c:strCache>
                <c:ptCount val="1"/>
                <c:pt idx="0">
                  <c:v>Program 026</c:v>
                </c:pt>
              </c:strCache>
            </c:strRef>
          </c:cat>
          <c:val>
            <c:numRef>
              <c:f>Hárok1!$C$2:$C$6</c:f>
              <c:numCache>
                <c:formatCode>#,##0</c:formatCode>
                <c:ptCount val="5"/>
                <c:pt idx="1">
                  <c:v>59303831</c:v>
                </c:pt>
              </c:numCache>
            </c:numRef>
          </c:val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rok 2019</c:v>
                </c:pt>
              </c:strCache>
            </c:strRef>
          </c:tx>
          <c:invertIfNegative val="0"/>
          <c:cat>
            <c:strRef>
              <c:f>Hárok1!$A$2:$A$6</c:f>
              <c:strCache>
                <c:ptCount val="1"/>
                <c:pt idx="0">
                  <c:v>Program 026</c:v>
                </c:pt>
              </c:strCache>
            </c:strRef>
          </c:cat>
          <c:val>
            <c:numRef>
              <c:f>Hárok1!$D$2:$D$6</c:f>
              <c:numCache>
                <c:formatCode>General</c:formatCode>
                <c:ptCount val="5"/>
                <c:pt idx="2" formatCode="#,##0">
                  <c:v>68303831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0359424"/>
        <c:axId val="33189248"/>
      </c:barChart>
      <c:catAx>
        <c:axId val="40359424"/>
        <c:scaling>
          <c:orientation val="minMax"/>
        </c:scaling>
        <c:delete val="0"/>
        <c:axPos val="l"/>
        <c:majorTickMark val="out"/>
        <c:minorTickMark val="none"/>
        <c:tickLblPos val="nextTo"/>
        <c:crossAx val="33189248"/>
        <c:crosses val="autoZero"/>
        <c:auto val="1"/>
        <c:lblAlgn val="ctr"/>
        <c:lblOffset val="100"/>
        <c:noMultiLvlLbl val="0"/>
      </c:catAx>
      <c:valAx>
        <c:axId val="33189248"/>
        <c:scaling>
          <c:orientation val="minMax"/>
        </c:scaling>
        <c:delete val="1"/>
        <c:axPos val="b"/>
        <c:majorGridlines/>
        <c:numFmt formatCode="#,##0" sourceLinked="1"/>
        <c:majorTickMark val="out"/>
        <c:minorTickMark val="none"/>
        <c:tickLblPos val="nextTo"/>
        <c:crossAx val="40359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Program 026 - 54 553 831 eur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Hárok1!$A$2:$A$7</c:f>
              <c:strCache>
                <c:ptCount val="5"/>
                <c:pt idx="0">
                  <c:v>02 601 ŠpV, školský a univerzitný šport</c:v>
                </c:pt>
                <c:pt idx="1">
                  <c:v>02 602 Uznané športy - príspevok</c:v>
                </c:pt>
                <c:pt idx="2">
                  <c:v>02 603 Národné športové projekty</c:v>
                </c:pt>
                <c:pt idx="3">
                  <c:v>02 604 Športová infraštruktúra</c:v>
                </c:pt>
                <c:pt idx="4">
                  <c:v>02 605 prierezové činnosti v športe</c:v>
                </c:pt>
              </c:strCache>
            </c:strRef>
          </c:cat>
          <c:val>
            <c:numRef>
              <c:f>Hárok1!$B$2:$B$7</c:f>
              <c:numCache>
                <c:formatCode>#,##0</c:formatCode>
                <c:ptCount val="6"/>
                <c:pt idx="0">
                  <c:v>1565000</c:v>
                </c:pt>
                <c:pt idx="1">
                  <c:v>35700000</c:v>
                </c:pt>
                <c:pt idx="2">
                  <c:v>6372848</c:v>
                </c:pt>
                <c:pt idx="3">
                  <c:v>10300000</c:v>
                </c:pt>
                <c:pt idx="4">
                  <c:v>615983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11368717799169"/>
          <c:y val="0.14521708313061399"/>
          <c:w val="0.32162705356274912"/>
          <c:h val="0.755009432248878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B2EE6-C72E-463F-8C41-9452C7E320E1}" type="datetimeFigureOut">
              <a:rPr lang="sk-SK" smtClean="0"/>
              <a:t>27. 9. 2016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4688" y="4692650"/>
            <a:ext cx="5394325" cy="4446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07F21-7870-4C13-8528-5A6AE4F25D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34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88776A-F44E-4C2F-8004-3433CC690A3F}" type="datetime1">
              <a:rPr lang="sk-SK" smtClean="0"/>
              <a:t>27. 9. 2016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865CD-218B-42EB-8A0E-7C63AC927481}" type="datetime1">
              <a:rPr lang="sk-SK" smtClean="0"/>
              <a:t>27. 9. 2016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B63A-F799-417E-9C32-79B39F066AB4}" type="datetime1">
              <a:rPr lang="sk-SK" smtClean="0"/>
              <a:t>27. 9. 2016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93D7-8E2C-4FB1-805E-8FA57FFEBDB8}" type="datetime1">
              <a:rPr lang="sk-SK" smtClean="0"/>
              <a:t>27. 9. 2016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4C7F4-1898-4474-9C8B-ADF901BC3D19}" type="datetime1">
              <a:rPr lang="sk-SK" smtClean="0"/>
              <a:t>27. 9. 2016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7D64B-383D-408F-84D6-BC1DB4D08F11}" type="datetime1">
              <a:rPr lang="sk-SK" smtClean="0"/>
              <a:t>27. 9. 2016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A970D-CC14-4B43-9312-A88307615631}" type="datetime1">
              <a:rPr lang="sk-SK" smtClean="0"/>
              <a:t>27. 9. 2016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6CEAD-E03F-46AF-AAD2-B865058E5CCC}" type="datetime1">
              <a:rPr lang="sk-SK" smtClean="0"/>
              <a:t>27. 9. 2016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45652E-BAE3-49DD-808C-FD06DCDADC85}" type="datetime1">
              <a:rPr lang="sk-SK" smtClean="0"/>
              <a:t>27. 9. 2016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5A597F-3C50-4BDF-8572-84847A9E1CD5}" type="datetime1">
              <a:rPr lang="sk-SK" smtClean="0"/>
              <a:t>27. 9. 2016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2D198A-34F4-43D7-834B-F85AEC5310DC}" type="datetime1">
              <a:rPr lang="sk-SK" smtClean="0"/>
              <a:t>27. 9. 2016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FE4320-CCA2-4CD5-9822-A6374D540D1A}" type="datetime1">
              <a:rPr lang="sk-SK" smtClean="0"/>
              <a:t>27. 9. 2016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/>
              <a:t>Dvojité kariéry a financovanie športu – zákon o športe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sk-SK" sz="2400" i="1" dirty="0" smtClean="0"/>
          </a:p>
          <a:p>
            <a:pPr algn="ctr"/>
            <a:r>
              <a:rPr lang="sk-SK" sz="2400" i="1" dirty="0"/>
              <a:t>o</a:t>
            </a:r>
            <a:r>
              <a:rPr lang="sk-SK" sz="2400" i="1" dirty="0" smtClean="0"/>
              <a:t>dborný seminár DC4AC – 4. októbra 2016 – Patince</a:t>
            </a:r>
            <a:endParaRPr lang="sk-SK" sz="2400" i="1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620688"/>
            <a:ext cx="3333750" cy="790575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39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Sú to štátne športové organizácie, ktoré prioritne zabezpečujú prípravu vrcholových športovcov, zaradených na návrh NŠZ,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ď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alej zamestnávanie a sociálne zabezpečenie vrcholových športovcov</a:t>
            </a:r>
          </a:p>
          <a:p>
            <a:pPr marL="109728" indent="0">
              <a:buNone/>
            </a:pP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10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ZoŠ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§ 3 písm. c) Rezortné športové strediská</a:t>
            </a:r>
            <a:endParaRPr lang="sk-SK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90975"/>
              </p:ext>
            </p:extLst>
          </p:nvPr>
        </p:nvGraphicFramePr>
        <p:xfrm>
          <a:off x="1524000" y="2924944"/>
          <a:ext cx="6096000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08089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Rezortné športové stredisko</a:t>
                      </a:r>
                      <a:endParaRPr lang="sk-SK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Rozpočet pre rok 2016 (upravený)</a:t>
                      </a:r>
                      <a:endParaRPr lang="sk-SK" dirty="0"/>
                    </a:p>
                  </a:txBody>
                  <a:tcPr/>
                </a:tc>
              </a:tr>
              <a:tr h="708089">
                <a:tc>
                  <a:txBody>
                    <a:bodyPr/>
                    <a:lstStyle/>
                    <a:p>
                      <a:r>
                        <a:rPr lang="sk-SK" dirty="0" smtClean="0"/>
                        <a:t>Národné športové centrum (MŠVVŠ SR)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2 526 016 eur</a:t>
                      </a:r>
                      <a:endParaRPr lang="sk-SK" dirty="0"/>
                    </a:p>
                  </a:txBody>
                  <a:tcPr/>
                </a:tc>
              </a:tr>
              <a:tr h="708089">
                <a:tc>
                  <a:txBody>
                    <a:bodyPr/>
                    <a:lstStyle/>
                    <a:p>
                      <a:r>
                        <a:rPr lang="sk-SK" dirty="0" smtClean="0"/>
                        <a:t>Športové centrum polície (MV SR)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2 200 933 eur</a:t>
                      </a:r>
                      <a:endParaRPr lang="sk-SK" dirty="0"/>
                    </a:p>
                  </a:txBody>
                  <a:tcPr/>
                </a:tc>
              </a:tr>
              <a:tr h="972078">
                <a:tc>
                  <a:txBody>
                    <a:bodyPr/>
                    <a:lstStyle/>
                    <a:p>
                      <a:r>
                        <a:rPr lang="sk-SK" dirty="0" smtClean="0"/>
                        <a:t>Vojenské športové centrum Dukla B.B. </a:t>
                      </a:r>
                    </a:p>
                    <a:p>
                      <a:r>
                        <a:rPr lang="sk-SK" dirty="0" smtClean="0"/>
                        <a:t>(MO SR)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5 078 494 eur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76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sk-SK" dirty="0" smtClean="0"/>
              <a:t>Zhrnutie</a:t>
            </a:r>
          </a:p>
          <a:p>
            <a:pPr marL="109728" indent="0" algn="ctr">
              <a:buNone/>
            </a:pPr>
            <a:endParaRPr lang="sk-SK" dirty="0" smtClean="0"/>
          </a:p>
          <a:p>
            <a:pPr marL="109728" indent="0" algn="ctr">
              <a:buNone/>
            </a:pPr>
            <a:r>
              <a:rPr lang="sk-SK" dirty="0" smtClean="0"/>
              <a:t>Z verejných prostriedkov poskytnutých v súlade so zákonom o športe je možné, aby NŠZ, národné športové organizácie a rezortné športové strediská vytvárali podmienky na dvojitú kariéru športovcov.</a:t>
            </a:r>
          </a:p>
          <a:p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11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– príspevok uznaným NŠZ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44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sk-SK" sz="2400" dirty="0" smtClean="0"/>
          </a:p>
          <a:p>
            <a:pPr marL="109728" indent="0" algn="ctr">
              <a:buNone/>
            </a:pPr>
            <a:r>
              <a:rPr lang="sk-SK" sz="2400" dirty="0" smtClean="0">
                <a:solidFill>
                  <a:srgbClr val="7030A0"/>
                </a:solidFill>
              </a:rPr>
              <a:t>Ďakujem za </a:t>
            </a:r>
            <a:r>
              <a:rPr lang="sk-SK" sz="2400" dirty="0">
                <a:solidFill>
                  <a:srgbClr val="7030A0"/>
                </a:solidFill>
              </a:rPr>
              <a:t>V</a:t>
            </a:r>
            <a:r>
              <a:rPr lang="sk-SK" sz="2400" dirty="0" smtClean="0">
                <a:solidFill>
                  <a:srgbClr val="7030A0"/>
                </a:solidFill>
              </a:rPr>
              <a:t>ašu pozornosť,</a:t>
            </a:r>
          </a:p>
          <a:p>
            <a:pPr marL="109728" indent="0" algn="ctr">
              <a:buNone/>
            </a:pPr>
            <a:r>
              <a:rPr lang="sk-SK" sz="2400" dirty="0">
                <a:solidFill>
                  <a:srgbClr val="7030A0"/>
                </a:solidFill>
              </a:rPr>
              <a:t>p</a:t>
            </a:r>
            <a:r>
              <a:rPr lang="sk-SK" sz="2400" dirty="0" smtClean="0">
                <a:solidFill>
                  <a:srgbClr val="7030A0"/>
                </a:solidFill>
              </a:rPr>
              <a:t>rosím otázky...</a:t>
            </a:r>
          </a:p>
          <a:p>
            <a:pPr marL="109728" indent="0" algn="ctr">
              <a:buNone/>
            </a:pPr>
            <a:endParaRPr lang="sk-SK" sz="2400" dirty="0">
              <a:solidFill>
                <a:srgbClr val="7030A0"/>
              </a:solidFill>
            </a:endParaRPr>
          </a:p>
          <a:p>
            <a:pPr marL="109728" indent="0" algn="ctr">
              <a:buNone/>
            </a:pPr>
            <a:endParaRPr lang="sk-SK" sz="2400" dirty="0" smtClean="0">
              <a:solidFill>
                <a:srgbClr val="7030A0"/>
              </a:solidFill>
            </a:endParaRPr>
          </a:p>
          <a:p>
            <a:pPr marL="109728" indent="0" algn="ctr">
              <a:buNone/>
            </a:pPr>
            <a:r>
              <a:rPr lang="sk-SK" sz="1800" b="1" dirty="0" smtClean="0">
                <a:solidFill>
                  <a:srgbClr val="7030A0"/>
                </a:solidFill>
              </a:rPr>
              <a:t>             PaedDr. Božena Gerhátová		</a:t>
            </a:r>
          </a:p>
          <a:p>
            <a:pPr marL="109728" indent="0" algn="ctr">
              <a:buNone/>
            </a:pPr>
            <a:r>
              <a:rPr lang="sk-SK" sz="1800" dirty="0" smtClean="0">
                <a:solidFill>
                  <a:srgbClr val="7030A0"/>
                </a:solidFill>
              </a:rPr>
              <a:t>         riaditeľka odboru športu		</a:t>
            </a:r>
          </a:p>
          <a:p>
            <a:pPr marL="109728" indent="0">
              <a:buNone/>
            </a:pPr>
            <a:r>
              <a:rPr lang="sk-SK" sz="1800" dirty="0">
                <a:solidFill>
                  <a:srgbClr val="7030A0"/>
                </a:solidFill>
              </a:rPr>
              <a:t>	</a:t>
            </a:r>
            <a:r>
              <a:rPr lang="sk-SK" sz="1800" dirty="0" smtClean="0">
                <a:solidFill>
                  <a:srgbClr val="7030A0"/>
                </a:solidFill>
              </a:rPr>
              <a:t>				</a:t>
            </a:r>
          </a:p>
          <a:p>
            <a:pPr marL="109728" indent="0">
              <a:buNone/>
            </a:pPr>
            <a:endParaRPr lang="sk-SK" sz="1800" dirty="0" smtClean="0">
              <a:solidFill>
                <a:srgbClr val="0070C0"/>
              </a:solidFill>
            </a:endParaRPr>
          </a:p>
          <a:p>
            <a:endParaRPr lang="sk-SK" sz="2400" dirty="0"/>
          </a:p>
          <a:p>
            <a:endParaRPr lang="sk-SK" sz="2400" dirty="0" smtClean="0"/>
          </a:p>
          <a:p>
            <a:pPr marL="109728" indent="0">
              <a:buNone/>
            </a:pPr>
            <a:endParaRPr lang="sk-SK" sz="3200" b="1" dirty="0" smtClean="0"/>
          </a:p>
          <a:p>
            <a:pPr marL="109728" indent="0">
              <a:buNone/>
            </a:pPr>
            <a:endParaRPr lang="sk-SK" sz="2400" dirty="0"/>
          </a:p>
          <a:p>
            <a:pPr marL="109728" indent="0">
              <a:buNone/>
            </a:pPr>
            <a:endParaRPr lang="sk-SK" sz="2400" dirty="0" smtClean="0"/>
          </a:p>
          <a:p>
            <a:pPr marL="109728" indent="0">
              <a:buNone/>
            </a:pPr>
            <a:endParaRPr lang="sk-SK" dirty="0" smtClean="0"/>
          </a:p>
          <a:p>
            <a:pPr marL="109728" indent="0">
              <a:buNone/>
            </a:pPr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</a:rPr>
              <a:t>Zákon č. 440/2016 Z. z. o športe a o zmene a doplnení niektorých zákonov</a:t>
            </a:r>
            <a:endParaRPr lang="sk-SK" sz="2000" dirty="0">
              <a:solidFill>
                <a:srgbClr val="FF0000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229200"/>
            <a:ext cx="2880320" cy="792088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85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sk-SK" dirty="0" smtClean="0"/>
              <a:t>Vzdelávanie a podpora športovcov v rámci dvojitých kariér je realizovaná z verejných zdrojov najmä z programov:</a:t>
            </a:r>
          </a:p>
          <a:p>
            <a:pPr marL="109728" indent="0">
              <a:buNone/>
            </a:pPr>
            <a:endParaRPr lang="sk-SK" dirty="0" smtClean="0"/>
          </a:p>
          <a:p>
            <a:pPr marL="109728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026 Národný program rozvoja športu SR</a:t>
            </a:r>
          </a:p>
          <a:p>
            <a:pPr marL="109728" indent="0">
              <a:buNone/>
            </a:pPr>
            <a:endParaRPr lang="sk-SK" dirty="0" smtClean="0"/>
          </a:p>
          <a:p>
            <a:pPr marL="109728" indent="0">
              <a:buNone/>
            </a:pPr>
            <a:r>
              <a:rPr lang="sk-SK" sz="2400" i="1" dirty="0" smtClean="0"/>
              <a:t>077 Vysokoškolské vzdelávanie a veda, sociálna podpora študentov vysokých škôl</a:t>
            </a:r>
          </a:p>
          <a:p>
            <a:pPr marL="109728" indent="0">
              <a:buNone/>
            </a:pPr>
            <a:endParaRPr lang="sk-SK" sz="2400" i="1" dirty="0" smtClean="0"/>
          </a:p>
          <a:p>
            <a:pPr marL="109728" indent="0">
              <a:buNone/>
            </a:pPr>
            <a:r>
              <a:rPr lang="sk-SK" sz="2400" i="1" dirty="0" smtClean="0"/>
              <a:t>078 Národný program výchovy, vzdelávania a mládeže (regionálne školstvo)</a:t>
            </a:r>
            <a:endParaRPr lang="sk-SK" sz="2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školstva, vedy, výskumu a športu SR – verejné zdroje</a:t>
            </a:r>
            <a:endParaRPr lang="sk-SK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884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Ministerstvo môže v súlade s § 65 ods. 3 prostriedky zo ŠR poskytnúť formou</a:t>
            </a:r>
          </a:p>
          <a:p>
            <a:pPr marL="109728" indent="0">
              <a:buNone/>
            </a:pPr>
            <a:endParaRPr lang="sk-SK" dirty="0" smtClean="0"/>
          </a:p>
          <a:p>
            <a:pPr lvl="0"/>
            <a:r>
              <a:rPr lang="sk-SK" dirty="0"/>
              <a:t>a</a:t>
            </a:r>
            <a:r>
              <a:rPr lang="sk-SK" dirty="0" smtClean="0"/>
              <a:t>) príspevku </a:t>
            </a:r>
            <a:r>
              <a:rPr lang="sk-SK" dirty="0"/>
              <a:t>uznanému športu</a:t>
            </a:r>
          </a:p>
          <a:p>
            <a:pPr lvl="0"/>
            <a:r>
              <a:rPr lang="sk-SK" dirty="0"/>
              <a:t>b</a:t>
            </a:r>
            <a:r>
              <a:rPr lang="sk-SK" dirty="0" smtClean="0"/>
              <a:t>) dotácie</a:t>
            </a:r>
            <a:endParaRPr lang="sk-SK" dirty="0"/>
          </a:p>
          <a:p>
            <a:pPr lvl="0"/>
            <a:r>
              <a:rPr lang="sk-SK" dirty="0"/>
              <a:t>c</a:t>
            </a:r>
            <a:r>
              <a:rPr lang="sk-SK" dirty="0" smtClean="0"/>
              <a:t>) príspevku </a:t>
            </a:r>
            <a:r>
              <a:rPr lang="sk-SK" dirty="0"/>
              <a:t>na národný športový projekt</a:t>
            </a:r>
          </a:p>
          <a:p>
            <a:pPr lvl="0"/>
            <a:r>
              <a:rPr lang="sk-SK" dirty="0"/>
              <a:t>d</a:t>
            </a:r>
            <a:r>
              <a:rPr lang="sk-SK" dirty="0" smtClean="0"/>
              <a:t>) príspevku </a:t>
            </a:r>
            <a:r>
              <a:rPr lang="sk-SK" dirty="0"/>
              <a:t>na športový poukaz</a:t>
            </a:r>
          </a:p>
          <a:p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3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026 - Zákon </a:t>
            </a:r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440/2016 Z. z. o športe a o zmene a doplnení niektorých zákonov –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poskytnutia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2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endParaRPr lang="sk-SK" dirty="0"/>
          </a:p>
          <a:p>
            <a:pPr marL="109728" indent="0"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– účinný k 1.1.2016</a:t>
            </a:r>
            <a:endParaRPr lang="sk-SK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997621246"/>
              </p:ext>
            </p:extLst>
          </p:nvPr>
        </p:nvGraphicFramePr>
        <p:xfrm>
          <a:off x="1547664" y="11967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379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sk-SK" sz="2400" b="1" dirty="0" smtClean="0"/>
              <a:t>a) prostriedky </a:t>
            </a:r>
            <a:r>
              <a:rPr lang="sk-SK" sz="2400" b="1" dirty="0"/>
              <a:t>štátneho rozpočtu v rozpočtovej kapitole ministerstva školstva</a:t>
            </a:r>
            <a:r>
              <a:rPr lang="sk-SK" sz="2400" dirty="0"/>
              <a:t> </a:t>
            </a:r>
            <a:r>
              <a:rPr lang="sk-SK" sz="2400" b="1" dirty="0"/>
              <a:t>na </a:t>
            </a:r>
            <a:r>
              <a:rPr lang="sk-SK" sz="2400" b="1" dirty="0" smtClean="0"/>
              <a:t>šport</a:t>
            </a:r>
            <a:r>
              <a:rPr lang="sk-SK" sz="2400" dirty="0"/>
              <a:t> </a:t>
            </a:r>
            <a:r>
              <a:rPr lang="sk-SK" sz="2400" dirty="0" smtClean="0"/>
              <a:t>(026)</a:t>
            </a:r>
          </a:p>
          <a:p>
            <a:pPr marL="109728" lvl="0" indent="0">
              <a:buNone/>
            </a:pPr>
            <a:endParaRPr lang="sk-SK" sz="2400" dirty="0" smtClean="0"/>
          </a:p>
          <a:p>
            <a:pPr marL="109728" lvl="0" indent="0">
              <a:buNone/>
            </a:pPr>
            <a:r>
              <a:rPr lang="sk-SK" sz="2400" b="1" dirty="0" smtClean="0"/>
              <a:t>b) prostriedky </a:t>
            </a:r>
            <a:r>
              <a:rPr lang="sk-SK" sz="2400" b="1" dirty="0"/>
              <a:t>štátneho rozpočtu vo výške odvodu z prevádzkovania lotériových hier do štátneho </a:t>
            </a:r>
            <a:r>
              <a:rPr lang="sk-SK" sz="2400" b="1" dirty="0" smtClean="0"/>
              <a:t>rozpočtu,</a:t>
            </a:r>
            <a:r>
              <a:rPr lang="sk-SK" sz="2400" dirty="0" smtClean="0"/>
              <a:t> </a:t>
            </a:r>
            <a:r>
              <a:rPr lang="sk-SK" sz="2000" i="1" dirty="0" smtClean="0"/>
              <a:t>v</a:t>
            </a:r>
            <a:r>
              <a:rPr lang="sk-SK" sz="2000" i="1" dirty="0"/>
              <a:t> roku 2016 25 % z tohto odvodu, v roku 2017 50 % z tohto odvodu, v roku 2018 75 % z tohto odvodu a od roku 2019 100 % z tohto odvodu</a:t>
            </a:r>
            <a:r>
              <a:rPr lang="sk-SK" sz="2000" i="1" dirty="0" smtClean="0"/>
              <a:t>,</a:t>
            </a:r>
          </a:p>
          <a:p>
            <a:pPr marL="109728" lvl="0" indent="0">
              <a:buNone/>
            </a:pPr>
            <a:endParaRPr lang="sk-SK" sz="2400" dirty="0"/>
          </a:p>
          <a:p>
            <a:pPr marL="109728" lvl="0" indent="0">
              <a:buNone/>
            </a:pPr>
            <a:r>
              <a:rPr lang="sk-SK" sz="2400" b="1" dirty="0" smtClean="0"/>
              <a:t>c) prostriedky </a:t>
            </a:r>
            <a:r>
              <a:rPr lang="sk-SK" sz="2400" b="1" dirty="0"/>
              <a:t>zo štátneho rozpočtu účelovo určené na príspevok na národný športový </a:t>
            </a:r>
            <a:r>
              <a:rPr lang="sk-SK" sz="2400" b="1" dirty="0" smtClean="0"/>
              <a:t>projekt</a:t>
            </a:r>
            <a:r>
              <a:rPr lang="sk-SK" sz="2400" dirty="0"/>
              <a:t>.</a:t>
            </a:r>
          </a:p>
          <a:p>
            <a:endParaRPr lang="sk-SK" sz="2400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5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–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77 ods. 1 zdroje financovania športu zo ŠR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4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95694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6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–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rozpočtu pre roky 2017, 2018 a 2019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83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7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– návrh rozpočtu pre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 2017 - podprogramy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7573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441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68 - príspevok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uznanému športu je finančný príspevok, na poskytnutie ktorého má nárok iba </a:t>
            </a: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národný športový zväz pre uznaný šport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a ktorý požiadal o jeho poskytnutie ministerstvo do </a:t>
            </a: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30.9.2016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109728" indent="0">
              <a:buNone/>
            </a:pP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parametre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na výpočet príspevku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NŠZ ustanovila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vláda SR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nariadením, </a:t>
            </a:r>
            <a:r>
              <a:rPr lang="sk-S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schválené uznesením vlády SR č. 416/2016 zo dňa 21. septembra 2016 </a:t>
            </a:r>
          </a:p>
          <a:p>
            <a:pPr marL="109728" indent="0">
              <a:buNone/>
            </a:pPr>
            <a:endParaRPr lang="sk-SK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sk-S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31.10.2016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ministerstvo zverejní vypočítaný príspevok pre uznaný NŠZ</a:t>
            </a:r>
          </a:p>
          <a:p>
            <a:pPr marL="109728" indent="0">
              <a:buNone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8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príspevok uznaným NŠZ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1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16 úlohy NŠZ - ods. 1 písm. f) zabezpečuje starostlivosť o talentovaných športovcov</a:t>
            </a:r>
          </a:p>
          <a:p>
            <a:pPr marL="109728" indent="0">
              <a:buNone/>
            </a:pP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17 práva a povinnosti - ods. 2 písm. d) NŠZ je povinný poskytovať súčinnosť ministerstvu a iným orgánom verejnej správy pri plnení úloh v oblasti športu</a:t>
            </a:r>
          </a:p>
          <a:p>
            <a:pPr marL="109728" indent="0">
              <a:buNone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33 povinnosti športovej organizácie – písm. f) ŠO má povinnosť umožniť športovcovi prípravu na povolanie, ak ide o žiaka strednej školy alebo študenta vysokej školy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9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úlohy, práva, povinnosti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94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746</TotalTime>
  <Words>575</Words>
  <Application>Microsoft Office PowerPoint</Application>
  <PresentationFormat>Prezentácia na obrazovke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Hala</vt:lpstr>
      <vt:lpstr>Dvojité kariéry a financovanie športu – zákon o športe</vt:lpstr>
      <vt:lpstr>Ministerstvo školstva, vedy, výskumu a športu SR – verejné zdroje</vt:lpstr>
      <vt:lpstr>Program 026 - Zákon č. 440/2016 Z. z. o športe a o zmene a doplnení niektorých zákonov – forma poskytnutia</vt:lpstr>
      <vt:lpstr>Zákon č. 440/2016 Z. z. o športe a o zmene a doplnení niektorých zákonov – účinný k 1.1.2016</vt:lpstr>
      <vt:lpstr>Zákon č. 440/2016 Z. z. o športe a o zmene a doplnení niektorých zákonov – § 77 ods. 1 zdroje financovania športu zo ŠR</vt:lpstr>
      <vt:lpstr>Zákon č. 440/2016 Z. z. o športe a o zmene a doplnení niektorých zákonov – návrh rozpočtu pre roky 2017, 2018 a 2019</vt:lpstr>
      <vt:lpstr>Zákon č. 440/2016 Z. z. o športe a o zmene a doplnení niektorých zákonov – návrh rozpočtu pre rok 2017 - podprogramy</vt:lpstr>
      <vt:lpstr>Zákon č. 440/2016 Z. z. o športe a o zmene a doplnení niektorých zákonov – príspevok uznaným NŠZ</vt:lpstr>
      <vt:lpstr>Zákon č. 440/2016 Z. z. o športe a o zmene a doplnení niektorých zákonov – úlohy, práva, povinnosti</vt:lpstr>
      <vt:lpstr>ZoŠ § 3 písm. c) Rezortné športové strediská</vt:lpstr>
      <vt:lpstr>Zákon č. 440/2016 Z. z. o športe a o zmene a doplnení niektorých zákonov – príspevok uznaným NŠZ</vt:lpstr>
      <vt:lpstr>Zákon č. 440/2016 Z. z. o športe a o zmene a doplnení niektorých zákonov</vt:lpstr>
    </vt:vector>
  </TitlesOfParts>
  <Company>MSVVaSSR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Registrácia športových odborníkov bez príslušnosti k športovej organizácii</dc:title>
  <dc:creator>Gerhátová Božena</dc:creator>
  <cp:lastModifiedBy>jsimonek</cp:lastModifiedBy>
  <cp:revision>68</cp:revision>
  <cp:lastPrinted>2016-05-04T10:41:23Z</cp:lastPrinted>
  <dcterms:created xsi:type="dcterms:W3CDTF">2016-05-03T10:20:26Z</dcterms:created>
  <dcterms:modified xsi:type="dcterms:W3CDTF">2016-09-27T12:12:32Z</dcterms:modified>
</cp:coreProperties>
</file>