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59" r:id="rId4"/>
    <p:sldId id="261" r:id="rId5"/>
    <p:sldId id="264" r:id="rId6"/>
    <p:sldId id="262" r:id="rId7"/>
    <p:sldId id="278" r:id="rId8"/>
    <p:sldId id="263" r:id="rId9"/>
    <p:sldId id="265" r:id="rId10"/>
    <p:sldId id="266" r:id="rId11"/>
    <p:sldId id="267" r:id="rId12"/>
    <p:sldId id="273" r:id="rId13"/>
    <p:sldId id="276" r:id="rId14"/>
    <p:sldId id="274" r:id="rId15"/>
    <p:sldId id="275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35" autoAdjust="0"/>
    <p:restoredTop sz="94660"/>
  </p:normalViewPr>
  <p:slideViewPr>
    <p:cSldViewPr snapToGrid="0">
      <p:cViewPr>
        <p:scale>
          <a:sx n="57" d="100"/>
          <a:sy n="57" d="100"/>
        </p:scale>
        <p:origin x="-90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108990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Duálna kariéra študentov Fakulty športu PU v Prešove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Pavel </a:t>
            </a:r>
            <a:r>
              <a:rPr lang="sk-SK" dirty="0" err="1" smtClean="0"/>
              <a:t>Ružbarský</a:t>
            </a:r>
            <a:r>
              <a:rPr lang="sk-SK" dirty="0" smtClean="0"/>
              <a:t> – Bibiána </a:t>
            </a:r>
            <a:r>
              <a:rPr lang="sk-SK" dirty="0" err="1" smtClean="0"/>
              <a:t>Vadašová</a:t>
            </a:r>
            <a:endParaRPr lang="sk-SK" dirty="0" smtClean="0"/>
          </a:p>
          <a:p>
            <a:r>
              <a:rPr lang="sk-SK" dirty="0" smtClean="0"/>
              <a:t>Fakulta športu PU v Prešove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230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45615"/>
            <a:ext cx="8911687" cy="1280890"/>
          </a:xfrm>
        </p:spPr>
        <p:txBody>
          <a:bodyPr>
            <a:normAutofit/>
          </a:bodyPr>
          <a:lstStyle/>
          <a:p>
            <a:r>
              <a:rPr lang="sk-SK" b="1" dirty="0"/>
              <a:t>II. Stredná športová </a:t>
            </a:r>
            <a:r>
              <a:rPr lang="sk-SK" b="1" dirty="0" smtClean="0"/>
              <a:t>škola </a:t>
            </a:r>
            <a:r>
              <a:rPr lang="sk-SK" sz="2700" dirty="0"/>
              <a:t>– štát centrálne reguluje oblasť duálnej kariéry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92925" y="2665926"/>
            <a:ext cx="8915400" cy="2704383"/>
          </a:xfrm>
        </p:spPr>
        <p:txBody>
          <a:bodyPr>
            <a:normAutofit/>
          </a:bodyPr>
          <a:lstStyle/>
          <a:p>
            <a:r>
              <a:rPr lang="sk-SK" sz="2400" dirty="0"/>
              <a:t>príslušné študijné/učebné odbory </a:t>
            </a:r>
            <a:r>
              <a:rPr lang="sk-SK" sz="2400" dirty="0" smtClean="0"/>
              <a:t>upraviť vo </a:t>
            </a:r>
            <a:r>
              <a:rPr lang="sk-SK" sz="2400" dirty="0"/>
              <a:t>vyhláške č. 64/2015 Z. z. </a:t>
            </a:r>
            <a:r>
              <a:rPr lang="sk-SK" sz="2400" b="1" dirty="0" smtClean="0"/>
              <a:t>s</a:t>
            </a:r>
            <a:r>
              <a:rPr lang="sk-SK" sz="2400" b="1" dirty="0"/>
              <a:t> </a:t>
            </a:r>
            <a:r>
              <a:rPr lang="sk-SK" sz="2400" b="1" dirty="0" smtClean="0"/>
              <a:t>účinnosťou</a:t>
            </a:r>
            <a:r>
              <a:rPr lang="sk-SK" sz="2400" dirty="0" smtClean="0"/>
              <a:t> </a:t>
            </a:r>
            <a:r>
              <a:rPr lang="sk-SK" sz="2400" dirty="0"/>
              <a:t>už </a:t>
            </a:r>
            <a:r>
              <a:rPr lang="sk-SK" sz="2400" b="1" dirty="0"/>
              <a:t>od 1. 9. 2018</a:t>
            </a:r>
            <a:r>
              <a:rPr lang="sk-SK" sz="2400" dirty="0" smtClean="0"/>
              <a:t>,</a:t>
            </a:r>
          </a:p>
          <a:p>
            <a:pPr lvl="1"/>
            <a:r>
              <a:rPr lang="sk-SK" sz="2400" dirty="0"/>
              <a:t>t</a:t>
            </a:r>
            <a:r>
              <a:rPr lang="sk-SK" sz="2400" dirty="0" smtClean="0"/>
              <a:t>zn. legislatívny proces by mal začať najneskôr v apríli 2018.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58021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96225" y="1449238"/>
            <a:ext cx="9813702" cy="50932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dirty="0" smtClean="0"/>
              <a:t>V nadväznosti na nutnosť zmeny vyhlášky č. 64/2015 Z. z. (Vyhláška o sústave odborov vzdelávania a o vecnej pôsobnosti k odborom vzdelávania) je predtým potrebné:</a:t>
            </a:r>
          </a:p>
          <a:p>
            <a:r>
              <a:rPr lang="sk-SK" sz="2400" b="1" dirty="0" smtClean="0"/>
              <a:t>upraviť národnú sústavu povolaní</a:t>
            </a:r>
          </a:p>
          <a:p>
            <a:r>
              <a:rPr lang="sk-SK" sz="2400" b="1" dirty="0" smtClean="0"/>
              <a:t>odčleniť šport zo súčasnej sektorovej rady</a:t>
            </a:r>
            <a:r>
              <a:rPr lang="sk-SK" sz="2400" dirty="0" smtClean="0"/>
              <a:t> veda, vzdelávanie, výskum a športu a vytvoriť v spolupráci s Ministerstvom práce, sociálnych vecí a rodiny SR sektorovú radu šport</a:t>
            </a:r>
          </a:p>
          <a:p>
            <a:r>
              <a:rPr lang="sk-SK" sz="2400" b="1" dirty="0" smtClean="0"/>
              <a:t>upraviť národnú sústavu kvalifikácií</a:t>
            </a:r>
            <a:r>
              <a:rPr lang="sk-SK" sz="2400" dirty="0" smtClean="0"/>
              <a:t> vytvorením kariet kvalifikácií pre šport</a:t>
            </a:r>
          </a:p>
          <a:p>
            <a:r>
              <a:rPr lang="sk-SK" sz="2400" dirty="0" smtClean="0"/>
              <a:t>po úprave národnej sústavy kvalifikácií </a:t>
            </a:r>
            <a:r>
              <a:rPr lang="sk-SK" sz="2400" b="1" dirty="0" smtClean="0"/>
              <a:t>nadefinovať potrebné študijné/učebné odbory</a:t>
            </a:r>
            <a:r>
              <a:rPr lang="sk-SK" sz="2400" dirty="0" smtClean="0"/>
              <a:t> a s účinnosťou </a:t>
            </a:r>
            <a:r>
              <a:rPr lang="sk-SK" sz="2400" b="1" dirty="0" smtClean="0"/>
              <a:t>od 1. 9. 2018</a:t>
            </a:r>
            <a:r>
              <a:rPr lang="sk-SK" sz="2400" dirty="0" smtClean="0"/>
              <a:t> aj </a:t>
            </a:r>
            <a:r>
              <a:rPr lang="sk-SK" sz="2400" b="1" dirty="0" smtClean="0"/>
              <a:t>štátne vzdelávacie programy</a:t>
            </a:r>
            <a:endParaRPr lang="sk-SK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605804" y="168348"/>
            <a:ext cx="8911687" cy="1280890"/>
          </a:xfrm>
        </p:spPr>
        <p:txBody>
          <a:bodyPr>
            <a:normAutofit/>
          </a:bodyPr>
          <a:lstStyle/>
          <a:p>
            <a:r>
              <a:rPr lang="sk-SK" b="1" dirty="0"/>
              <a:t>II. Stredná športová </a:t>
            </a:r>
            <a:r>
              <a:rPr lang="sk-SK" b="1" dirty="0" smtClean="0"/>
              <a:t>škola </a:t>
            </a:r>
            <a:r>
              <a:rPr lang="sk-SK" sz="2700" dirty="0"/>
              <a:t>– štát centrálne reguluje oblasť duálnej kariéry</a:t>
            </a:r>
          </a:p>
        </p:txBody>
      </p:sp>
    </p:spTree>
    <p:extLst>
      <p:ext uri="{BB962C8B-B14F-4D97-AF65-F5344CB8AC3E}">
        <p14:creationId xmlns:p14="http://schemas.microsoft.com/office/powerpoint/2010/main" val="81201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III. Fakulta športu – individuálna úprava účasti na kontaktnej výučbe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37893" y="2216988"/>
            <a:ext cx="9366719" cy="4382220"/>
          </a:xfrm>
        </p:spPr>
        <p:txBody>
          <a:bodyPr>
            <a:noAutofit/>
          </a:bodyPr>
          <a:lstStyle/>
          <a:p>
            <a:r>
              <a:rPr lang="sk-SK" sz="2400" dirty="0" smtClean="0"/>
              <a:t>Športový reprezentant SR môže požiadať:</a:t>
            </a:r>
          </a:p>
          <a:p>
            <a:pPr lvl="1"/>
            <a:r>
              <a:rPr lang="sk-SK" sz="2400" dirty="0" smtClean="0"/>
              <a:t>o individuálnu úpravu účasti na kontaktnej výučbe (min. absolvovať 6 kontaktných hodín z 13 týždňového semestra). Potrebné doložiť nasledujúce doklady a údaje v žiadosti musia byť potvrdené štatutárom príslušného športového zväzu: nominačný list reprezentanta SR, zoznam plánovaných športových podujatí pre nasledujúce obdobie, zoznam sústredení a reprezentačných akcií, kópiu výsledkovej listiny (OH, OHM, MS, ME, SP, EP).</a:t>
            </a:r>
          </a:p>
        </p:txBody>
      </p:sp>
    </p:spTree>
    <p:extLst>
      <p:ext uri="{BB962C8B-B14F-4D97-AF65-F5344CB8AC3E}">
        <p14:creationId xmlns:p14="http://schemas.microsoft.com/office/powerpoint/2010/main" val="100768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III. Fakulta športu – individuálna úprava účasti na kontaktnej výučbe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589212" y="2501660"/>
            <a:ext cx="8915400" cy="3409562"/>
          </a:xfrm>
        </p:spPr>
        <p:txBody>
          <a:bodyPr>
            <a:normAutofit/>
          </a:bodyPr>
          <a:lstStyle/>
          <a:p>
            <a:r>
              <a:rPr lang="sk-SK" sz="2400" dirty="0"/>
              <a:t>Športový reprezentant SR môže požiadať:</a:t>
            </a:r>
          </a:p>
          <a:p>
            <a:pPr lvl="1"/>
            <a:r>
              <a:rPr lang="sk-SK" sz="2400" dirty="0" smtClean="0"/>
              <a:t>o </a:t>
            </a:r>
            <a:r>
              <a:rPr lang="sk-SK" sz="2400" dirty="0"/>
              <a:t>predĺženie skúškového obdobia v rámci príslušného akademického roka. Potrebné doložiť zoznam sústredení a reprezentačných akcií vzťahujúcich sa na príslušné skúškové obdobie.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15305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III. Fakulta </a:t>
            </a:r>
            <a:r>
              <a:rPr lang="sk-SK" b="1" dirty="0"/>
              <a:t>športu – individuálna úprava účasti na kontaktnej výučbe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76530" y="2133599"/>
            <a:ext cx="9676164" cy="4491487"/>
          </a:xfrm>
        </p:spPr>
        <p:txBody>
          <a:bodyPr>
            <a:noAutofit/>
          </a:bodyPr>
          <a:lstStyle/>
          <a:p>
            <a:r>
              <a:rPr lang="sk-SK" sz="2400" dirty="0" smtClean="0"/>
              <a:t>Hráč najvyššej súťaže SR môže požiadať:</a:t>
            </a:r>
          </a:p>
          <a:p>
            <a:pPr lvl="1"/>
            <a:r>
              <a:rPr lang="sk-SK" sz="2400" dirty="0" smtClean="0"/>
              <a:t>o individuálnu úpravu účasti na kontaktnej výučbe </a:t>
            </a:r>
            <a:r>
              <a:rPr lang="sk-SK" sz="2400" dirty="0"/>
              <a:t>(min. absolvovať </a:t>
            </a:r>
            <a:r>
              <a:rPr lang="sk-SK" sz="2400" dirty="0" smtClean="0"/>
              <a:t>8 </a:t>
            </a:r>
            <a:r>
              <a:rPr lang="sk-SK" sz="2400" dirty="0"/>
              <a:t>kontaktných hodín z 13 týždňového semestra)</a:t>
            </a:r>
            <a:r>
              <a:rPr lang="sk-SK" sz="2400" dirty="0" smtClean="0"/>
              <a:t>. Potrebné doložiť podrobný týždňový </a:t>
            </a:r>
            <a:r>
              <a:rPr lang="sk-SK" sz="2400" dirty="0" err="1" smtClean="0"/>
              <a:t>mikrocyklus</a:t>
            </a:r>
            <a:r>
              <a:rPr lang="sk-SK" sz="2400" dirty="0" smtClean="0"/>
              <a:t> s harmonogramom zápasov a TJ potvrdený predsedom športového klubu. </a:t>
            </a:r>
            <a:r>
              <a:rPr lang="sk-SK" sz="2400" dirty="0"/>
              <a:t>údaje v žiadosti musia byť potvrdené štatutárom príslušného športového </a:t>
            </a:r>
            <a:r>
              <a:rPr lang="sk-SK" sz="2400" dirty="0" smtClean="0"/>
              <a:t>zväzu.</a:t>
            </a:r>
            <a:endParaRPr lang="sk-SK" sz="2400" dirty="0"/>
          </a:p>
          <a:p>
            <a:pPr marL="457200" lvl="1" indent="0">
              <a:buNone/>
            </a:pPr>
            <a:endParaRPr lang="sk-SK" sz="2400" dirty="0"/>
          </a:p>
          <a:p>
            <a:pPr marL="457200" lvl="1" indent="0">
              <a:buNone/>
            </a:pPr>
            <a:r>
              <a:rPr lang="sk-SK" sz="2400" dirty="0" smtClean="0"/>
              <a:t>Žiadosti o IÚKV platí len pre príslušný semester akademického roka a len pre študentov Fakulty športu.</a:t>
            </a:r>
          </a:p>
        </p:txBody>
      </p:sp>
    </p:spTree>
    <p:extLst>
      <p:ext uri="{BB962C8B-B14F-4D97-AF65-F5344CB8AC3E}">
        <p14:creationId xmlns:p14="http://schemas.microsoft.com/office/powerpoint/2010/main" val="139784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III. Fakulta športu – individuálna úprava účasti na kontaktnej výučbe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76530" y="2133599"/>
            <a:ext cx="9328082" cy="4486142"/>
          </a:xfrm>
        </p:spPr>
        <p:txBody>
          <a:bodyPr>
            <a:normAutofit/>
          </a:bodyPr>
          <a:lstStyle/>
          <a:p>
            <a:r>
              <a:rPr lang="sk-SK" sz="2400" dirty="0" smtClean="0"/>
              <a:t>Nedostatky:</a:t>
            </a:r>
          </a:p>
          <a:p>
            <a:pPr lvl="1"/>
            <a:r>
              <a:rPr lang="sk-SK" sz="2200" dirty="0" smtClean="0"/>
              <a:t>vo VŠ zákone existuje v § 52, 53, 54 štandardná dĺžka štúdia pre jednotlivé stupne a formy vysokoškolského štúdia. Táto by sa nemala vzťahovať na športovcov. V súčasnosti ich musíme vylúčiť zo štúdia, pretože počas ZS, resp. 1. AR nedokážu naakumulovať dostatočný počet kreditov pre pokračovanie v ďalšom štúdiu. </a:t>
            </a:r>
          </a:p>
          <a:p>
            <a:pPr lvl="1"/>
            <a:r>
              <a:rPr lang="sk-SK" sz="2200" dirty="0" smtClean="0"/>
              <a:t>bolo by potrebné riešiť normatív, resp. náklady za prekročenie štandardnej dĺžky štúdia – kto to bude platiť? Štát, resp. zväz?</a:t>
            </a:r>
          </a:p>
          <a:p>
            <a:pPr lvl="1"/>
            <a:r>
              <a:rPr lang="sk-SK" sz="2200" dirty="0"/>
              <a:t>p</a:t>
            </a:r>
            <a:r>
              <a:rPr lang="sk-SK" sz="2200" dirty="0" smtClean="0"/>
              <a:t>roblémom je zadefinovanie, ktorého reprezentanta sa to bude týkať.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50391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88780"/>
          </a:xfrm>
        </p:spPr>
        <p:txBody>
          <a:bodyPr/>
          <a:lstStyle/>
          <a:p>
            <a:r>
              <a:rPr lang="sk-SK" b="1" dirty="0" smtClean="0"/>
              <a:t>IV. Vzdelávanie v športe</a:t>
            </a:r>
            <a:r>
              <a:rPr lang="sk-SK" dirty="0" smtClean="0"/>
              <a:t> </a:t>
            </a:r>
            <a:r>
              <a:rPr lang="sk-SK" sz="2400" dirty="0" smtClean="0"/>
              <a:t>– národné športové zväzy a VŠ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92925" y="2678806"/>
            <a:ext cx="9242760" cy="3567448"/>
          </a:xfrm>
        </p:spPr>
        <p:txBody>
          <a:bodyPr>
            <a:normAutofit/>
          </a:bodyPr>
          <a:lstStyle/>
          <a:p>
            <a:r>
              <a:rPr lang="sk-SK" sz="2400" dirty="0"/>
              <a:t>Cieľom nastavenia duálnej kariéry športovcov </a:t>
            </a:r>
            <a:r>
              <a:rPr lang="sk-SK" sz="2400" dirty="0" smtClean="0"/>
              <a:t>je, aby </a:t>
            </a:r>
            <a:r>
              <a:rPr lang="sk-SK" sz="2400" dirty="0"/>
              <a:t>mladí, talentovaní športovci mali počas športovej kariéry vytvorené vhodné podmienky na vzdelávanie a prípravu na povolanie vo formálnom či neformálnom systéme vzdelávania. </a:t>
            </a:r>
          </a:p>
        </p:txBody>
      </p:sp>
    </p:spTree>
    <p:extLst>
      <p:ext uri="{BB962C8B-B14F-4D97-AF65-F5344CB8AC3E}">
        <p14:creationId xmlns:p14="http://schemas.microsoft.com/office/powerpoint/2010/main" val="202353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IV. Vzdelávanie v </a:t>
            </a:r>
            <a:r>
              <a:rPr lang="sk-SK" b="1" dirty="0" smtClean="0"/>
              <a:t>športe</a:t>
            </a:r>
            <a:r>
              <a:rPr lang="sk-SK" sz="2400" b="1" dirty="0" smtClean="0"/>
              <a:t> </a:t>
            </a:r>
            <a:r>
              <a:rPr lang="sk-SK" sz="2400" dirty="0"/>
              <a:t>– národné športové zväzy a VŠ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sk-SK" sz="2400" dirty="0" smtClean="0"/>
              <a:t>Tréner (Zákon o športe</a:t>
            </a:r>
            <a:r>
              <a:rPr lang="sk-SK" sz="2400" dirty="0"/>
              <a:t>, § </a:t>
            </a:r>
            <a:r>
              <a:rPr lang="sk-SK" sz="2400" dirty="0" smtClean="0"/>
              <a:t>83)</a:t>
            </a:r>
          </a:p>
          <a:p>
            <a:pPr fontAlgn="base"/>
            <a:r>
              <a:rPr lang="sk-SK" sz="2400" dirty="0" smtClean="0"/>
              <a:t>Tréner </a:t>
            </a:r>
            <a:r>
              <a:rPr lang="sk-SK" sz="2400" dirty="0"/>
              <a:t>je športový odborník, pod vedením ktorého profesionálny športovec alebo amatérsky športovec vykonáva šport alebo pod vedením ktorého športovec vykonáva šport pre všetkých.  </a:t>
            </a:r>
            <a:endParaRPr lang="sk-SK" sz="2400" dirty="0" smtClean="0"/>
          </a:p>
          <a:p>
            <a:pPr fontAlgn="base"/>
            <a:r>
              <a:rPr lang="sk-SK" sz="2400" dirty="0"/>
              <a:t>Tréner vedie vykonávanie športu v kategórii </a:t>
            </a:r>
            <a:r>
              <a:rPr lang="sk-SK" sz="2400" dirty="0" smtClean="0"/>
              <a:t>tréner I. – V. kvalifikačného stupňa</a:t>
            </a:r>
          </a:p>
          <a:p>
            <a:pPr marL="0" indent="0" fontAlgn="base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7071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38648" y="1313645"/>
            <a:ext cx="10187189" cy="542200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sk-SK" sz="2400" dirty="0"/>
              <a:t>Vzdelávanie na získanie odbornej spôsobilosti na výkon odbornej činnosti tréner poskytuje </a:t>
            </a:r>
          </a:p>
          <a:p>
            <a:pPr marL="0" indent="0" fontAlgn="base">
              <a:buNone/>
            </a:pPr>
            <a:r>
              <a:rPr lang="sk-SK" sz="2400" dirty="0" smtClean="0"/>
              <a:t>	a</a:t>
            </a:r>
            <a:r>
              <a:rPr lang="sk-SK" sz="2400" dirty="0"/>
              <a:t>) vysoká škola prostredníctvom fakulty, </a:t>
            </a:r>
            <a:r>
              <a:rPr lang="sk-SK" sz="2400" dirty="0" smtClean="0"/>
              <a:t>ktorá </a:t>
            </a:r>
            <a:br>
              <a:rPr lang="sk-SK" sz="2400" dirty="0" smtClean="0"/>
            </a:br>
            <a:r>
              <a:rPr lang="sk-SK" sz="2400" dirty="0" smtClean="0"/>
              <a:t>          uskutočňuje študijné programy </a:t>
            </a:r>
            <a:r>
              <a:rPr lang="sk-SK" sz="2400" dirty="0"/>
              <a:t>prvého stupňa alebo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          druhého </a:t>
            </a:r>
            <a:r>
              <a:rPr lang="sk-SK" sz="2400" dirty="0"/>
              <a:t>stupňa v študijnom odbore  </a:t>
            </a:r>
          </a:p>
          <a:p>
            <a:pPr lvl="2" fontAlgn="base"/>
            <a:r>
              <a:rPr lang="sk-SK" sz="2400" dirty="0"/>
              <a:t>1. šport alebo </a:t>
            </a:r>
          </a:p>
          <a:p>
            <a:pPr lvl="2" fontAlgn="base"/>
            <a:r>
              <a:rPr lang="sk-SK" sz="2400" dirty="0"/>
              <a:t>2. učiteľstvo umelecko-výchovných a výchovných predmetov, </a:t>
            </a:r>
            <a:endParaRPr lang="sk-SK" sz="2400" dirty="0" smtClean="0"/>
          </a:p>
          <a:p>
            <a:pPr marL="457200" lvl="1" indent="0" fontAlgn="base">
              <a:buNone/>
            </a:pPr>
            <a:r>
              <a:rPr lang="sk-SK" sz="2400" dirty="0" smtClean="0"/>
              <a:t>b) stredná športová škola, </a:t>
            </a:r>
          </a:p>
          <a:p>
            <a:pPr marL="0" indent="0" fontAlgn="base">
              <a:buNone/>
            </a:pPr>
            <a:r>
              <a:rPr lang="sk-SK" sz="2400" dirty="0" smtClean="0"/>
              <a:t>	c</a:t>
            </a:r>
            <a:r>
              <a:rPr lang="sk-SK" sz="2400" dirty="0"/>
              <a:t>) národný športový zväz v spolupráci s fakultou vysokej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          školy</a:t>
            </a:r>
            <a:r>
              <a:rPr lang="sk-SK" sz="2400" dirty="0"/>
              <a:t>, ktorá </a:t>
            </a:r>
            <a:r>
              <a:rPr lang="sk-SK" sz="2400" dirty="0" smtClean="0"/>
              <a:t>uskutočňuje </a:t>
            </a:r>
            <a:r>
              <a:rPr lang="sk-SK" sz="2400" dirty="0"/>
              <a:t>študijné programy prvého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          stupňa </a:t>
            </a:r>
            <a:r>
              <a:rPr lang="sk-SK" sz="2400" dirty="0"/>
              <a:t>alebo druhého stupňa v </a:t>
            </a:r>
            <a:r>
              <a:rPr lang="sk-SK" sz="2400" dirty="0" smtClean="0"/>
              <a:t>študijnom </a:t>
            </a:r>
            <a:r>
              <a:rPr lang="sk-SK" sz="2400" dirty="0"/>
              <a:t>odbore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          šport</a:t>
            </a:r>
            <a:r>
              <a:rPr lang="sk-SK" sz="2400" dirty="0"/>
              <a:t>.  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738648" y="257306"/>
            <a:ext cx="9791722" cy="798762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IV. Vzdelávanie v </a:t>
            </a:r>
            <a:r>
              <a:rPr lang="sk-SK" b="1" dirty="0" smtClean="0"/>
              <a:t>športe</a:t>
            </a:r>
            <a:r>
              <a:rPr lang="sk-SK" sz="2700" b="1" dirty="0" smtClean="0"/>
              <a:t> </a:t>
            </a:r>
            <a:r>
              <a:rPr lang="sk-SK" sz="2700" dirty="0"/>
              <a:t>– národné športové zväzy a VŠ</a:t>
            </a:r>
          </a:p>
        </p:txBody>
      </p:sp>
    </p:spTree>
    <p:extLst>
      <p:ext uri="{BB962C8B-B14F-4D97-AF65-F5344CB8AC3E}">
        <p14:creationId xmlns:p14="http://schemas.microsoft.com/office/powerpoint/2010/main" val="103126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IV. Vzdelávanie v </a:t>
            </a:r>
            <a:r>
              <a:rPr lang="sk-SK" b="1" dirty="0" smtClean="0"/>
              <a:t>športe</a:t>
            </a:r>
            <a:r>
              <a:rPr lang="sk-SK" sz="2400" b="1" dirty="0" smtClean="0"/>
              <a:t> </a:t>
            </a:r>
            <a:r>
              <a:rPr lang="sk-SK" sz="2400" dirty="0"/>
              <a:t>– národné športové zväzy a VŠ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/>
              <a:t>Inštruktor (Zákon o športe, § 84)</a:t>
            </a:r>
            <a:endParaRPr lang="sk-SK" sz="2400" dirty="0" smtClean="0"/>
          </a:p>
          <a:p>
            <a:r>
              <a:rPr lang="sk-SK" sz="2400" dirty="0" smtClean="0"/>
              <a:t>Inštruktor </a:t>
            </a:r>
            <a:r>
              <a:rPr lang="sk-SK" sz="2400" dirty="0"/>
              <a:t>športu je športový odborník, pod vedením ktorého športovec vykonáva šport pre všetkých.  </a:t>
            </a:r>
          </a:p>
          <a:p>
            <a:r>
              <a:rPr lang="sk-SK" sz="2400" dirty="0"/>
              <a:t>Inštruktor športu vykonáva vedenie športu v kategórii inštruktor </a:t>
            </a:r>
            <a:r>
              <a:rPr lang="sk-SK" sz="2400" dirty="0" smtClean="0"/>
              <a:t>športu I. – III. kvalifikačného stupňa</a:t>
            </a:r>
            <a:r>
              <a:rPr lang="sk-SK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370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I. Duálna kariéra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408349" y="2133600"/>
            <a:ext cx="9096263" cy="4177048"/>
          </a:xfrm>
        </p:spPr>
        <p:txBody>
          <a:bodyPr>
            <a:noAutofit/>
          </a:bodyPr>
          <a:lstStyle/>
          <a:p>
            <a:r>
              <a:rPr lang="sk-SK" sz="2400" dirty="0" smtClean="0"/>
              <a:t>Koncept duálnej kariéry v športe sa začal rozvíjať pred viac ako 20 rokmi.</a:t>
            </a:r>
          </a:p>
          <a:p>
            <a:r>
              <a:rPr lang="sk-SK" sz="2400" dirty="0" smtClean="0"/>
              <a:t>Výsledkom mnohých analýz, štúdií a projektov je množstvo materiálov a odporúčaní.</a:t>
            </a:r>
          </a:p>
          <a:p>
            <a:r>
              <a:rPr lang="sk-SK" sz="2400" dirty="0" smtClean="0"/>
              <a:t>Cieľom implementácie týchto dokumentov je v členských štátoch EÚ podporiť efektívnu kombináciu štúdia i vrcholového športu a zabezpečiť tak po ukončení aktívnej športovej kariéry zlepšenie ich uplatnenia na trhu práce (či už pre budúce povolanie, alebo pre vlastné podnikanie).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22354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021983" y="1889185"/>
            <a:ext cx="9787944" cy="473055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sk-SK" sz="2400" dirty="0"/>
              <a:t>Vzdelávanie na získanie odbornej spôsobilosti na výkon odbornej činnosti inštruktor športu </a:t>
            </a:r>
            <a:r>
              <a:rPr lang="sk-SK" sz="2400" dirty="0" smtClean="0"/>
              <a:t>poskytuje</a:t>
            </a:r>
            <a:r>
              <a:rPr lang="sk-SK" sz="2400" dirty="0"/>
              <a:t>:</a:t>
            </a:r>
          </a:p>
          <a:p>
            <a:pPr marL="0" indent="0" fontAlgn="base">
              <a:buNone/>
            </a:pPr>
            <a:r>
              <a:rPr lang="sk-SK" sz="2400" dirty="0" smtClean="0"/>
              <a:t>	a</a:t>
            </a:r>
            <a:r>
              <a:rPr lang="sk-SK" sz="2400" dirty="0"/>
              <a:t>) vysoká škola prostredníctvom fakulty, </a:t>
            </a:r>
            <a:r>
              <a:rPr lang="sk-SK" sz="2400" dirty="0" smtClean="0"/>
              <a:t>ktorá </a:t>
            </a:r>
            <a:r>
              <a:rPr lang="sk-SK" sz="2400" dirty="0"/>
              <a:t>uskutočňuje </a:t>
            </a:r>
            <a:r>
              <a:rPr lang="sk-SK" sz="2400" dirty="0" smtClean="0"/>
              <a:t>				študijné </a:t>
            </a:r>
            <a:r>
              <a:rPr lang="sk-SK" sz="2400" dirty="0"/>
              <a:t>programy </a:t>
            </a:r>
            <a:r>
              <a:rPr lang="sk-SK" sz="2400" dirty="0" smtClean="0"/>
              <a:t>prvého </a:t>
            </a:r>
            <a:r>
              <a:rPr lang="sk-SK" sz="2400" dirty="0"/>
              <a:t>stupňa alebo druhého stupňa v </a:t>
            </a:r>
            <a:r>
              <a:rPr lang="sk-SK" sz="2400" dirty="0" smtClean="0"/>
              <a:t>       		študijnom </a:t>
            </a:r>
            <a:r>
              <a:rPr lang="sk-SK" sz="2400" dirty="0"/>
              <a:t>odbore šport,  </a:t>
            </a:r>
          </a:p>
          <a:p>
            <a:pPr marL="0" indent="0" fontAlgn="base">
              <a:buNone/>
            </a:pPr>
            <a:r>
              <a:rPr lang="sk-SK" sz="2400" dirty="0" smtClean="0"/>
              <a:t>	b</a:t>
            </a:r>
            <a:r>
              <a:rPr lang="sk-SK" sz="2400" dirty="0"/>
              <a:t>) stredná športová škola, </a:t>
            </a:r>
          </a:p>
          <a:p>
            <a:pPr marL="0" indent="0" fontAlgn="base">
              <a:buNone/>
            </a:pPr>
            <a:r>
              <a:rPr lang="sk-SK" sz="2400" dirty="0" smtClean="0"/>
              <a:t>	c</a:t>
            </a:r>
            <a:r>
              <a:rPr lang="sk-SK" sz="2400" dirty="0"/>
              <a:t>) národný športový zväz v spolupráci s </a:t>
            </a:r>
            <a:r>
              <a:rPr lang="sk-SK" sz="2400" dirty="0" smtClean="0"/>
              <a:t>fakultou </a:t>
            </a:r>
            <a:r>
              <a:rPr lang="sk-SK" sz="2400" dirty="0"/>
              <a:t>vysokej školy, </a:t>
            </a:r>
            <a:r>
              <a:rPr lang="sk-SK" sz="2400" dirty="0" smtClean="0"/>
              <a:t>		ktorá </a:t>
            </a:r>
            <a:r>
              <a:rPr lang="sk-SK" sz="2400" dirty="0"/>
              <a:t>uskutočňuje </a:t>
            </a:r>
            <a:r>
              <a:rPr lang="sk-SK" sz="2400" dirty="0" smtClean="0"/>
              <a:t>študijné </a:t>
            </a:r>
            <a:r>
              <a:rPr lang="sk-SK" sz="2400" dirty="0"/>
              <a:t>programy prvého stupňa </a:t>
            </a:r>
            <a:r>
              <a:rPr lang="sk-SK" sz="2400" dirty="0" smtClean="0"/>
              <a:t>alebo 			druhého </a:t>
            </a:r>
            <a:r>
              <a:rPr lang="sk-SK" sz="2400" dirty="0"/>
              <a:t>stupňa v študijnom odbore šport. </a:t>
            </a:r>
            <a:r>
              <a:rPr lang="sk-SK" sz="3200" dirty="0"/>
              <a:t> 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112135" y="624110"/>
            <a:ext cx="9392477" cy="1280890"/>
          </a:xfrm>
        </p:spPr>
        <p:txBody>
          <a:bodyPr/>
          <a:lstStyle/>
          <a:p>
            <a:r>
              <a:rPr lang="sk-SK" b="1" dirty="0"/>
              <a:t>IV. Vzdelávanie v </a:t>
            </a:r>
            <a:r>
              <a:rPr lang="sk-SK" b="1" dirty="0" smtClean="0"/>
              <a:t>športe</a:t>
            </a:r>
            <a:r>
              <a:rPr lang="sk-SK" sz="2400" b="1" dirty="0" smtClean="0"/>
              <a:t> </a:t>
            </a:r>
            <a:r>
              <a:rPr lang="sk-SK" sz="2400" dirty="0"/>
              <a:t>– národné športové zväzy a VŠ</a:t>
            </a:r>
          </a:p>
        </p:txBody>
      </p:sp>
    </p:spTree>
    <p:extLst>
      <p:ext uri="{BB962C8B-B14F-4D97-AF65-F5344CB8AC3E}">
        <p14:creationId xmlns:p14="http://schemas.microsoft.com/office/powerpoint/2010/main" val="396727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379412"/>
            <a:ext cx="8911687" cy="934234"/>
          </a:xfrm>
        </p:spPr>
        <p:txBody>
          <a:bodyPr/>
          <a:lstStyle/>
          <a:p>
            <a:r>
              <a:rPr lang="sk-SK" b="1" dirty="0"/>
              <a:t>I. Duálna kariéra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532585"/>
            <a:ext cx="8915400" cy="4597758"/>
          </a:xfrm>
        </p:spPr>
        <p:txBody>
          <a:bodyPr>
            <a:noAutofit/>
          </a:bodyPr>
          <a:lstStyle/>
          <a:p>
            <a:r>
              <a:rPr lang="sk-SK" sz="2400" dirty="0"/>
              <a:t>V rozvíjaní duálnej kariéry existujú veľké rozdiely medzi členskými štátmi EÚ. </a:t>
            </a:r>
            <a:endParaRPr lang="sk-SK" sz="2400" dirty="0" smtClean="0"/>
          </a:p>
          <a:p>
            <a:r>
              <a:rPr lang="sk-SK" sz="2400" dirty="0" smtClean="0"/>
              <a:t>Pokiaľ v </a:t>
            </a:r>
            <a:r>
              <a:rPr lang="sk-SK" sz="2400" dirty="0"/>
              <a:t>tzv. „starších“ členských štátoch, ako sú napr. Veľká Británia, Nemecko či Francúzsko, sa v tejto oblasti už </a:t>
            </a:r>
            <a:r>
              <a:rPr lang="sk-SK" sz="2400" dirty="0" smtClean="0"/>
              <a:t>výrazne </a:t>
            </a:r>
            <a:r>
              <a:rPr lang="sk-SK" sz="2400" dirty="0"/>
              <a:t>pokročilo, „nové“ členské štáty sú na začiatku procesu implementácie duálnej kariéry do športovej </a:t>
            </a:r>
            <a:r>
              <a:rPr lang="sk-SK" sz="2400" dirty="0" smtClean="0"/>
              <a:t>praxe. </a:t>
            </a:r>
          </a:p>
          <a:p>
            <a:pPr marL="0" indent="0">
              <a:buNone/>
            </a:pPr>
            <a:endParaRPr lang="sk-SK" sz="2400" dirty="0" smtClean="0"/>
          </a:p>
          <a:p>
            <a:r>
              <a:rPr lang="sk-SK" sz="2400" dirty="0"/>
              <a:t>Ako úspešne kombinovať štúdium a výkonnostný šport tak, aby športovci aj po ukončení športovej kariéry boli schopní presadiť sa na trhu práce 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1655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250622"/>
            <a:ext cx="8911687" cy="1280890"/>
          </a:xfrm>
        </p:spPr>
        <p:txBody>
          <a:bodyPr/>
          <a:lstStyle/>
          <a:p>
            <a:r>
              <a:rPr lang="sk-SK" b="1" dirty="0" smtClean="0"/>
              <a:t>II. Stredná športová škola </a:t>
            </a:r>
            <a:r>
              <a:rPr lang="sk-SK" sz="2400" dirty="0" smtClean="0"/>
              <a:t>– štát centrálne reguluje oblasť duálnej kariéry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5499" y="2096219"/>
            <a:ext cx="8915400" cy="452352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sk-SK" sz="2400" dirty="0" smtClean="0"/>
              <a:t>Športové gymnázia, </a:t>
            </a:r>
            <a:r>
              <a:rPr lang="sk-SK" sz="2400" dirty="0"/>
              <a:t>či </a:t>
            </a:r>
            <a:r>
              <a:rPr lang="sk-SK" sz="2400" dirty="0" smtClean="0"/>
              <a:t>športové školy, či už verejné, alebo súkromné </a:t>
            </a:r>
            <a:r>
              <a:rPr lang="sk-SK" sz="2400" dirty="0"/>
              <a:t>budú musieť </a:t>
            </a:r>
            <a:r>
              <a:rPr lang="sk-SK" sz="2400" dirty="0" smtClean="0"/>
              <a:t>do 01.09.2019 prejsť transformáciou:</a:t>
            </a:r>
            <a:br>
              <a:rPr lang="sk-SK" sz="2400" dirty="0" smtClean="0"/>
            </a:br>
            <a:endParaRPr lang="sk-SK" sz="2400" dirty="0"/>
          </a:p>
          <a:p>
            <a:pPr fontAlgn="base"/>
            <a:r>
              <a:rPr lang="sk-SK" sz="2400" dirty="0" smtClean="0"/>
              <a:t>úplné </a:t>
            </a:r>
            <a:r>
              <a:rPr lang="sk-SK" sz="2400" dirty="0"/>
              <a:t>stredné všeobecné vzdelanie (gymnázium), </a:t>
            </a:r>
          </a:p>
          <a:p>
            <a:pPr fontAlgn="base"/>
            <a:r>
              <a:rPr lang="sk-SK" sz="2400" dirty="0"/>
              <a:t>úplné stredné odborné vzdelanie (maturita + výučný list), </a:t>
            </a:r>
          </a:p>
          <a:p>
            <a:pPr fontAlgn="base"/>
            <a:r>
              <a:rPr lang="sk-SK" sz="2400" dirty="0"/>
              <a:t>stredné odborné vzdelanie (výučný list) </a:t>
            </a:r>
          </a:p>
        </p:txBody>
      </p:sp>
    </p:spTree>
    <p:extLst>
      <p:ext uri="{BB962C8B-B14F-4D97-AF65-F5344CB8AC3E}">
        <p14:creationId xmlns:p14="http://schemas.microsoft.com/office/powerpoint/2010/main" val="295647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424024"/>
            <a:ext cx="8915400" cy="3487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 smtClean="0"/>
              <a:t>Úplné stredné všeobecné vzdelanie</a:t>
            </a:r>
          </a:p>
          <a:p>
            <a:pPr fontAlgn="base"/>
            <a:r>
              <a:rPr lang="sk-SK" sz="2400" dirty="0"/>
              <a:t>p</a:t>
            </a:r>
            <a:r>
              <a:rPr lang="sk-SK" sz="2400" dirty="0" smtClean="0"/>
              <a:t>redpokladá </a:t>
            </a:r>
            <a:r>
              <a:rPr lang="sk-SK" sz="2400" dirty="0"/>
              <a:t>sa </a:t>
            </a:r>
            <a:r>
              <a:rPr lang="sk-SK" sz="2400" u="sng" dirty="0"/>
              <a:t>zrušenie študijného odboru gymnázium-šport</a:t>
            </a:r>
            <a:r>
              <a:rPr lang="sk-SK" sz="2400" dirty="0"/>
              <a:t> s tým, že v rámci úplného stredného všeobecného vzdelávania by aj stredná športová škola </a:t>
            </a:r>
            <a:r>
              <a:rPr lang="sk-SK" sz="2400" dirty="0" smtClean="0"/>
              <a:t>mala </a:t>
            </a:r>
            <a:r>
              <a:rPr lang="sk-SK" sz="2400" dirty="0"/>
              <a:t>študijný odbor gymnázium, avšak s potrebným nastavením rozsahu výučby a rozsahu športovej prípravy. </a:t>
            </a:r>
          </a:p>
        </p:txBody>
      </p:sp>
      <p:sp>
        <p:nvSpPr>
          <p:cNvPr id="4" name="Nadpis 4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sk-SK" b="1" dirty="0"/>
              <a:t>II. Stredná športová </a:t>
            </a:r>
            <a:r>
              <a:rPr lang="sk-SK" b="1" dirty="0" smtClean="0"/>
              <a:t>škola </a:t>
            </a:r>
            <a:r>
              <a:rPr lang="sk-SK" sz="2700" dirty="0"/>
              <a:t>– štát centrálne reguluje oblasť duálnej kariéry</a:t>
            </a:r>
          </a:p>
        </p:txBody>
      </p:sp>
    </p:spTree>
    <p:extLst>
      <p:ext uri="{BB962C8B-B14F-4D97-AF65-F5344CB8AC3E}">
        <p14:creationId xmlns:p14="http://schemas.microsoft.com/office/powerpoint/2010/main" val="2305833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889185"/>
            <a:ext cx="8915400" cy="458888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sk-SK" sz="2400" b="1" dirty="0"/>
              <a:t>Úplné stredné odborné </a:t>
            </a:r>
            <a:r>
              <a:rPr lang="sk-SK" sz="2400" b="1" dirty="0" smtClean="0"/>
              <a:t>vzdelanie</a:t>
            </a:r>
          </a:p>
          <a:p>
            <a:pPr fontAlgn="base"/>
            <a:r>
              <a:rPr lang="sk-SK" sz="2400" dirty="0" smtClean="0"/>
              <a:t>výživa a šport (2951 M)</a:t>
            </a:r>
          </a:p>
          <a:p>
            <a:pPr fontAlgn="base"/>
            <a:r>
              <a:rPr lang="sk-SK" sz="2400" dirty="0" smtClean="0"/>
              <a:t>športový </a:t>
            </a:r>
            <a:r>
              <a:rPr lang="sk-SK" sz="2400" dirty="0"/>
              <a:t>manažment (6343 M) </a:t>
            </a:r>
            <a:endParaRPr lang="sk-SK" sz="2400" dirty="0" smtClean="0"/>
          </a:p>
          <a:p>
            <a:pPr marL="0" indent="0" fontAlgn="base">
              <a:buNone/>
            </a:pPr>
            <a:r>
              <a:rPr lang="sk-SK" sz="2400" dirty="0" smtClean="0"/>
              <a:t>experimentálne overované </a:t>
            </a:r>
            <a:r>
              <a:rPr lang="sk-SK" sz="2400" dirty="0"/>
              <a:t>(§ 14 školského zákona</a:t>
            </a:r>
            <a:r>
              <a:rPr lang="sk-SK" sz="2400" dirty="0" smtClean="0"/>
              <a:t>).</a:t>
            </a:r>
          </a:p>
          <a:p>
            <a:pPr marL="0" indent="0" fontAlgn="base">
              <a:buNone/>
            </a:pPr>
            <a:r>
              <a:rPr lang="sk-SK" sz="2400" dirty="0"/>
              <a:t/>
            </a:r>
            <a:br>
              <a:rPr lang="sk-SK" sz="2400" dirty="0"/>
            </a:br>
            <a:r>
              <a:rPr lang="sk-SK" sz="2400" b="1" dirty="0" smtClean="0"/>
              <a:t>Stredné </a:t>
            </a:r>
            <a:r>
              <a:rPr lang="sk-SK" sz="2400" b="1" dirty="0"/>
              <a:t>odborné vzdelanie</a:t>
            </a:r>
          </a:p>
          <a:p>
            <a:pPr marL="0" indent="0" fontAlgn="base">
              <a:buNone/>
            </a:pPr>
            <a:r>
              <a:rPr lang="sk-SK" sz="2400" dirty="0"/>
              <a:t>O</a:t>
            </a:r>
            <a:r>
              <a:rPr lang="sk-SK" sz="2400" dirty="0" smtClean="0"/>
              <a:t>slovilo sa 15 </a:t>
            </a:r>
            <a:r>
              <a:rPr lang="sk-SK" sz="2400" dirty="0"/>
              <a:t>najväčších športových zväzov a </a:t>
            </a:r>
            <a:r>
              <a:rPr lang="sk-SK" sz="2400" dirty="0" smtClean="0"/>
              <a:t>Konfederácia športových </a:t>
            </a:r>
            <a:r>
              <a:rPr lang="sk-SK" sz="2400" dirty="0"/>
              <a:t>zväzov na predloženie návrhu povolaní v športe (názov + stručná charakteristika) bez ohľadu na požadované vzdelanie.</a:t>
            </a:r>
          </a:p>
          <a:p>
            <a:pPr marL="0" indent="0" fontAlgn="base">
              <a:buNone/>
            </a:pPr>
            <a:endParaRPr lang="sk-SK" sz="2400" dirty="0"/>
          </a:p>
        </p:txBody>
      </p:sp>
      <p:sp>
        <p:nvSpPr>
          <p:cNvPr id="4" name="Nadpis 4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sk-SK" b="1" dirty="0"/>
              <a:t>II. Stredná športová </a:t>
            </a:r>
            <a:r>
              <a:rPr lang="sk-SK" b="1" dirty="0" smtClean="0"/>
              <a:t>škola </a:t>
            </a:r>
            <a:r>
              <a:rPr lang="sk-SK" sz="2700" dirty="0"/>
              <a:t>– štát centrálne reguluje oblasť duálnej kariéry</a:t>
            </a:r>
          </a:p>
        </p:txBody>
      </p:sp>
    </p:spTree>
    <p:extLst>
      <p:ext uri="{BB962C8B-B14F-4D97-AF65-F5344CB8AC3E}">
        <p14:creationId xmlns:p14="http://schemas.microsoft.com/office/powerpoint/2010/main" val="133685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II. Stredná športová </a:t>
            </a:r>
            <a:r>
              <a:rPr lang="sk-SK" b="1" dirty="0" smtClean="0"/>
              <a:t>škola </a:t>
            </a:r>
            <a:r>
              <a:rPr lang="sk-SK" sz="2700" dirty="0"/>
              <a:t>– štát centrálne reguluje oblasť duálnej kariéry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905001"/>
            <a:ext cx="8915400" cy="4508678"/>
          </a:xfrm>
        </p:spPr>
        <p:txBody>
          <a:bodyPr>
            <a:normAutofit fontScale="25000" lnSpcReduction="20000"/>
          </a:bodyPr>
          <a:lstStyle/>
          <a:p>
            <a:r>
              <a:rPr lang="sk-SK" sz="9600" dirty="0" smtClean="0"/>
              <a:t> športová výživa, športový manažment, športový animátor, športový inštruktor, tréner, mentálny tréner, športový redaktor, športový marketing, šport a zdravie, organizovanie športových súťaží, organizovanie športových podujatí, informačné technológie, tvorba informačných systémov a web stránok pre športové organizácie, cudzie jazyky, športový rozhodca, športový masér, služby v športe, dobrovoľníctvo v športe, kontrolór v športe, športový analytik, športová infraštruktúra (výstavba, správa a prevádzka), grantové schémy a projekty v športe, športová logistika, účtovníctvo športovej organizácie, práca s </a:t>
            </a:r>
            <a:r>
              <a:rPr lang="sk-SK" sz="9600" dirty="0" err="1" smtClean="0"/>
              <a:t>fanklubmi</a:t>
            </a:r>
            <a:r>
              <a:rPr lang="sk-SK" sz="9600" dirty="0" smtClean="0"/>
              <a:t>, športový agent.</a:t>
            </a:r>
            <a:endParaRPr lang="sk-SK" sz="9600" dirty="0"/>
          </a:p>
        </p:txBody>
      </p:sp>
    </p:spTree>
    <p:extLst>
      <p:ext uri="{BB962C8B-B14F-4D97-AF65-F5344CB8AC3E}">
        <p14:creationId xmlns:p14="http://schemas.microsoft.com/office/powerpoint/2010/main" val="293415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sk-SK" sz="2400" dirty="0" smtClean="0"/>
              <a:t>Nastavenie procesov:</a:t>
            </a:r>
          </a:p>
          <a:p>
            <a:pPr marL="0" indent="0" fontAlgn="base">
              <a:buNone/>
            </a:pPr>
            <a:endParaRPr lang="sk-SK" sz="2400" dirty="0" smtClean="0"/>
          </a:p>
          <a:p>
            <a:pPr fontAlgn="base"/>
            <a:r>
              <a:rPr lang="sk-SK" sz="2400" dirty="0" smtClean="0"/>
              <a:t>V</a:t>
            </a:r>
            <a:r>
              <a:rPr lang="sk-SK" sz="2400" dirty="0"/>
              <a:t> zmysle novely školského zákona majú stredné športové školy začať pôsobiť </a:t>
            </a:r>
            <a:br>
              <a:rPr lang="sk-SK" sz="2400" dirty="0"/>
            </a:br>
            <a:r>
              <a:rPr lang="sk-SK" sz="2400" dirty="0" smtClean="0"/>
              <a:t>od 1.01.2019</a:t>
            </a:r>
            <a:r>
              <a:rPr lang="sk-SK" sz="2400" dirty="0"/>
              <a:t>, </a:t>
            </a:r>
            <a:r>
              <a:rPr lang="sk-SK" sz="2400" dirty="0" smtClean="0"/>
              <a:t>tzn. </a:t>
            </a:r>
            <a:r>
              <a:rPr lang="sk-SK" sz="2400" dirty="0"/>
              <a:t>reálne výučba začne v novom právnom prostredí od školského roku </a:t>
            </a:r>
            <a:r>
              <a:rPr lang="sk-SK" sz="2400" dirty="0" smtClean="0"/>
              <a:t>2019/2020</a:t>
            </a:r>
            <a:r>
              <a:rPr lang="sk-SK" sz="2400" dirty="0"/>
              <a:t> </a:t>
            </a:r>
            <a:r>
              <a:rPr lang="sk-SK" sz="2400" dirty="0" smtClean="0"/>
              <a:t>(1.09.2019)</a:t>
            </a:r>
            <a:endParaRPr lang="sk-SK" sz="2400" dirty="0"/>
          </a:p>
        </p:txBody>
      </p:sp>
      <p:sp>
        <p:nvSpPr>
          <p:cNvPr id="6" name="Nadpis 4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sk-SK" b="1" dirty="0"/>
              <a:t>II. Stredná športová </a:t>
            </a:r>
            <a:r>
              <a:rPr lang="sk-SK" b="1" dirty="0" smtClean="0"/>
              <a:t>škola </a:t>
            </a:r>
            <a:r>
              <a:rPr lang="sk-SK" sz="2700" dirty="0"/>
              <a:t>– štát centrálne reguluje oblasť duálnej kariéry</a:t>
            </a:r>
          </a:p>
        </p:txBody>
      </p:sp>
    </p:spTree>
    <p:extLst>
      <p:ext uri="{BB962C8B-B14F-4D97-AF65-F5344CB8AC3E}">
        <p14:creationId xmlns:p14="http://schemas.microsoft.com/office/powerpoint/2010/main" val="33551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63455" y="2156604"/>
            <a:ext cx="9220714" cy="4205558"/>
          </a:xfrm>
        </p:spPr>
        <p:txBody>
          <a:bodyPr>
            <a:noAutofit/>
          </a:bodyPr>
          <a:lstStyle/>
          <a:p>
            <a:pPr fontAlgn="base"/>
            <a:r>
              <a:rPr lang="sk-SK" sz="2400" dirty="0"/>
              <a:t>samosprávne kraje </a:t>
            </a:r>
            <a:r>
              <a:rPr lang="sk-SK" sz="2400" b="1" dirty="0"/>
              <a:t>do </a:t>
            </a:r>
            <a:r>
              <a:rPr lang="sk-SK" sz="2400" b="1" dirty="0" smtClean="0"/>
              <a:t>31.10.2018</a:t>
            </a:r>
            <a:r>
              <a:rPr lang="sk-SK" sz="2400" dirty="0" smtClean="0"/>
              <a:t> vydajú </a:t>
            </a:r>
            <a:r>
              <a:rPr lang="sk-SK" sz="2400" dirty="0"/>
              <a:t>príslušné všeobecne záväzné nariadenie, ktorým pre prijímacie konanie pre školský rok 2019/2020 určia </a:t>
            </a:r>
          </a:p>
          <a:p>
            <a:pPr lvl="1" fontAlgn="base"/>
            <a:r>
              <a:rPr lang="sk-SK" sz="2400" dirty="0"/>
              <a:t>počet tried prvého ročníka v dennej forme štúdia v členení na jednotlivé študijné odbory alebo na jednotlivé učebné odbory a </a:t>
            </a:r>
          </a:p>
          <a:p>
            <a:pPr lvl="1" fontAlgn="base"/>
            <a:r>
              <a:rPr lang="sk-SK" sz="2400" dirty="0"/>
              <a:t>počet spoločných tried prvého ročníka v členení na jednotlivé príbuzné študijné odbory alebo na jednotlivé príbuzné učebné odbory, financovaných zo štátneho </a:t>
            </a:r>
            <a:r>
              <a:rPr lang="sk-SK" sz="2400" dirty="0" smtClean="0"/>
              <a:t>rozpočtu.</a:t>
            </a:r>
            <a:endParaRPr lang="sk-SK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92925" y="632736"/>
            <a:ext cx="8911687" cy="1280890"/>
          </a:xfrm>
        </p:spPr>
        <p:txBody>
          <a:bodyPr>
            <a:normAutofit/>
          </a:bodyPr>
          <a:lstStyle/>
          <a:p>
            <a:r>
              <a:rPr lang="sk-SK" b="1" dirty="0"/>
              <a:t>II. Stredná športová </a:t>
            </a:r>
            <a:r>
              <a:rPr lang="sk-SK" b="1" dirty="0" smtClean="0"/>
              <a:t>škola </a:t>
            </a:r>
            <a:r>
              <a:rPr lang="sk-SK" sz="2700" dirty="0"/>
              <a:t>– štát centrálne reguluje oblasť duálnej kariéry</a:t>
            </a:r>
          </a:p>
        </p:txBody>
      </p:sp>
    </p:spTree>
    <p:extLst>
      <p:ext uri="{BB962C8B-B14F-4D97-AF65-F5344CB8AC3E}">
        <p14:creationId xmlns:p14="http://schemas.microsoft.com/office/powerpoint/2010/main" val="202073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512</TotalTime>
  <Words>911</Words>
  <Application>Microsoft Office PowerPoint</Application>
  <PresentationFormat>Vlastná</PresentationFormat>
  <Paragraphs>84</Paragraphs>
  <Slides>20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Dym</vt:lpstr>
      <vt:lpstr>Duálna kariéra študentov Fakulty športu PU v Prešove</vt:lpstr>
      <vt:lpstr>I. Duálna kariéra</vt:lpstr>
      <vt:lpstr>I. Duálna kariéra</vt:lpstr>
      <vt:lpstr>II. Stredná športová škola – štát centrálne reguluje oblasť duálnej kariéry</vt:lpstr>
      <vt:lpstr>II. Stredná športová škola – štát centrálne reguluje oblasť duálnej kariéry</vt:lpstr>
      <vt:lpstr>II. Stredná športová škola – štát centrálne reguluje oblasť duálnej kariéry</vt:lpstr>
      <vt:lpstr>II. Stredná športová škola – štát centrálne reguluje oblasť duálnej kariéry</vt:lpstr>
      <vt:lpstr>II. Stredná športová škola – štát centrálne reguluje oblasť duálnej kariéry</vt:lpstr>
      <vt:lpstr>II. Stredná športová škola – štát centrálne reguluje oblasť duálnej kariéry</vt:lpstr>
      <vt:lpstr>II. Stredná športová škola – štát centrálne reguluje oblasť duálnej kariéry</vt:lpstr>
      <vt:lpstr>II. Stredná športová škola – štát centrálne reguluje oblasť duálnej kariéry</vt:lpstr>
      <vt:lpstr>III. Fakulta športu – individuálna úprava účasti na kontaktnej výučbe</vt:lpstr>
      <vt:lpstr>III. Fakulta športu – individuálna úprava účasti na kontaktnej výučbe</vt:lpstr>
      <vt:lpstr>III. Fakulta športu – individuálna úprava účasti na kontaktnej výučbe</vt:lpstr>
      <vt:lpstr>III. Fakulta športu – individuálna úprava účasti na kontaktnej výučbe</vt:lpstr>
      <vt:lpstr>IV. Vzdelávanie v športe – národné športové zväzy a VŠ</vt:lpstr>
      <vt:lpstr>IV. Vzdelávanie v športe – národné športové zväzy a VŠ</vt:lpstr>
      <vt:lpstr>IV. Vzdelávanie v športe – národné športové zväzy a VŠ</vt:lpstr>
      <vt:lpstr>IV. Vzdelávanie v športe – národné športové zväzy a VŠ</vt:lpstr>
      <vt:lpstr>IV. Vzdelávanie v športe – národné športové zväzy a VŠ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Čo je to dobrá škola – športová ?</dc:title>
  <dc:creator>Pavel Ruzbarsky</dc:creator>
  <cp:lastModifiedBy>jsimonek</cp:lastModifiedBy>
  <cp:revision>44</cp:revision>
  <dcterms:created xsi:type="dcterms:W3CDTF">2016-04-06T18:35:22Z</dcterms:created>
  <dcterms:modified xsi:type="dcterms:W3CDTF">2016-10-04T11:02:11Z</dcterms:modified>
</cp:coreProperties>
</file>