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57" r:id="rId3"/>
    <p:sldId id="259" r:id="rId4"/>
    <p:sldId id="262" r:id="rId5"/>
    <p:sldId id="260" r:id="rId6"/>
    <p:sldId id="261" r:id="rId7"/>
    <p:sldId id="263" r:id="rId8"/>
    <p:sldId id="265" r:id="rId9"/>
    <p:sldId id="266" r:id="rId10"/>
    <p:sldId id="267" r:id="rId11"/>
    <p:sldId id="264" r:id="rId12"/>
    <p:sldId id="269" r:id="rId13"/>
    <p:sldId id="270" r:id="rId14"/>
    <p:sldId id="271" r:id="rId15"/>
    <p:sldId id="268" r:id="rId16"/>
    <p:sldId id="273" r:id="rId17"/>
    <p:sldId id="272" r:id="rId18"/>
    <p:sldId id="274" r:id="rId19"/>
  </p:sldIdLst>
  <p:sldSz cx="12192000" cy="6858000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Kliknutím upravte štýl predlohy podnadpisov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6B233-973D-4E4E-9AD0-AB1063961583}" type="datetimeFigureOut">
              <a:rPr lang="sk-SK" smtClean="0"/>
              <a:t>03.05.2017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97E7E43B-9161-4E60-BF97-7494B76C40B5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2405420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ov a po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6B233-973D-4E4E-9AD0-AB1063961583}" type="datetimeFigureOut">
              <a:rPr lang="sk-SK" smtClean="0"/>
              <a:t>03.05.2017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97E7E43B-9161-4E60-BF97-7494B76C40B5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474221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nuka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6B233-973D-4E4E-9AD0-AB1063961583}" type="datetimeFigureOut">
              <a:rPr lang="sk-SK" smtClean="0"/>
              <a:t>03.05.2017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97E7E43B-9161-4E60-BF97-7494B76C40B5}" type="slidenum">
              <a:rPr lang="sk-SK" smtClean="0"/>
              <a:t>‹#›</a:t>
            </a:fld>
            <a:endParaRPr lang="sk-SK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7529380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s náz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sk-SK" smtClean="0"/>
              <a:t>Upraviť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6B233-973D-4E4E-9AD0-AB1063961583}" type="datetimeFigureOut">
              <a:rPr lang="sk-SK" smtClean="0"/>
              <a:t>03.05.2017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7E7E43B-9161-4E60-BF97-7494B76C40B5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7324189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s názvom ponu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sk-SK" smtClean="0"/>
              <a:t>Upraviť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6B233-973D-4E4E-9AD0-AB1063961583}" type="datetimeFigureOut">
              <a:rPr lang="sk-SK" smtClean="0"/>
              <a:t>03.05.2017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7E7E43B-9161-4E60-BF97-7494B76C40B5}" type="slidenum">
              <a:rPr lang="sk-SK" smtClean="0"/>
              <a:t>‹#›</a:t>
            </a:fld>
            <a:endParaRPr lang="sk-SK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203536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alebo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sk-SK" smtClean="0"/>
              <a:t>Upraviť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6B233-973D-4E4E-9AD0-AB1063961583}" type="datetimeFigureOut">
              <a:rPr lang="sk-SK" smtClean="0"/>
              <a:t>03.05.2017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7E7E43B-9161-4E60-BF97-7494B76C40B5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74063565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6B233-973D-4E4E-9AD0-AB1063961583}" type="datetimeFigureOut">
              <a:rPr lang="sk-SK" smtClean="0"/>
              <a:t>03.05.2017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7E43B-9161-4E60-BF97-7494B76C40B5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08794186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6B233-973D-4E4E-9AD0-AB1063961583}" type="datetimeFigureOut">
              <a:rPr lang="sk-SK" smtClean="0"/>
              <a:t>03.05.2017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7E43B-9161-4E60-BF97-7494B76C40B5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0175049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6B233-973D-4E4E-9AD0-AB1063961583}" type="datetimeFigureOut">
              <a:rPr lang="sk-SK" smtClean="0"/>
              <a:t>03.05.2017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7E43B-9161-4E60-BF97-7494B76C40B5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1052937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6B233-973D-4E4E-9AD0-AB1063961583}" type="datetimeFigureOut">
              <a:rPr lang="sk-SK" smtClean="0"/>
              <a:t>03.05.2017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97E7E43B-9161-4E60-BF97-7494B76C40B5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2985605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6B233-973D-4E4E-9AD0-AB1063961583}" type="datetimeFigureOut">
              <a:rPr lang="sk-SK" smtClean="0"/>
              <a:t>03.05.2017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97E7E43B-9161-4E60-BF97-7494B76C40B5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8893322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6B233-973D-4E4E-9AD0-AB1063961583}" type="datetimeFigureOut">
              <a:rPr lang="sk-SK" smtClean="0"/>
              <a:t>03.05.2017</a:t>
            </a:fld>
            <a:endParaRPr lang="sk-S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97E7E43B-9161-4E60-BF97-7494B76C40B5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4108025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6B233-973D-4E4E-9AD0-AB1063961583}" type="datetimeFigureOut">
              <a:rPr lang="sk-SK" smtClean="0"/>
              <a:t>03.05.2017</a:t>
            </a:fld>
            <a:endParaRPr lang="sk-S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7E43B-9161-4E60-BF97-7494B76C40B5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1114584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6B233-973D-4E4E-9AD0-AB1063961583}" type="datetimeFigureOut">
              <a:rPr lang="sk-SK" smtClean="0"/>
              <a:t>03.05.2017</a:t>
            </a:fld>
            <a:endParaRPr lang="sk-S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7E43B-9161-4E60-BF97-7494B76C40B5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9336876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6B233-973D-4E4E-9AD0-AB1063961583}" type="datetimeFigureOut">
              <a:rPr lang="sk-SK" smtClean="0"/>
              <a:t>03.05.2017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7E43B-9161-4E60-BF97-7494B76C40B5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9942454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k-SK" smtClean="0"/>
              <a:t>Ak chcete pridať obrázok, kliknite na ikonu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6B233-973D-4E4E-9AD0-AB1063961583}" type="datetimeFigureOut">
              <a:rPr lang="sk-SK" smtClean="0"/>
              <a:t>03.05.2017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7E7E43B-9161-4E60-BF97-7494B76C40B5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4083397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B6B233-973D-4E4E-9AD0-AB1063961583}" type="datetimeFigureOut">
              <a:rPr lang="sk-SK" smtClean="0"/>
              <a:t>03.05.2017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97E7E43B-9161-4E60-BF97-7494B76C40B5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504414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3999" y="843689"/>
            <a:ext cx="9144000" cy="1350871"/>
          </a:xfrm>
        </p:spPr>
        <p:txBody>
          <a:bodyPr>
            <a:normAutofit fontScale="90000"/>
          </a:bodyPr>
          <a:lstStyle/>
          <a:p>
            <a:pPr algn="l"/>
            <a:r>
              <a:rPr lang="sk-SK" sz="3100" b="1" dirty="0"/>
              <a:t>AGENDA:</a:t>
            </a:r>
            <a:br>
              <a:rPr lang="sk-SK" sz="3100" b="1" dirty="0"/>
            </a:br>
            <a:r>
              <a:rPr lang="sk-SK" sz="3100" b="1" dirty="0"/>
              <a:t>DVOJITÉ KARIÉRY V ŠPORTE</a:t>
            </a:r>
            <a:r>
              <a:rPr lang="sk-SK" dirty="0"/>
              <a:t/>
            </a:r>
            <a:br>
              <a:rPr lang="sk-SK" dirty="0"/>
            </a:br>
            <a:endParaRPr lang="sk-SK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811382" y="1519124"/>
            <a:ext cx="9797143" cy="4188822"/>
          </a:xfrm>
        </p:spPr>
        <p:txBody>
          <a:bodyPr>
            <a:noAutofit/>
          </a:bodyPr>
          <a:lstStyle/>
          <a:p>
            <a:pPr algn="just"/>
            <a:r>
              <a:rPr lang="sk-SK" sz="2400" dirty="0"/>
              <a:t>Problematika dvojitej kariéry je </a:t>
            </a:r>
            <a:r>
              <a:rPr lang="sk-SK" sz="2400" b="1" dirty="0"/>
              <a:t>komplexnou záležitosťou </a:t>
            </a:r>
            <a:r>
              <a:rPr lang="sk-SK" sz="2400" dirty="0"/>
              <a:t>a vecne sa </a:t>
            </a:r>
            <a:r>
              <a:rPr lang="sk-SK" sz="2400" b="1" dirty="0"/>
              <a:t>dotýka viacerých </a:t>
            </a:r>
            <a:r>
              <a:rPr lang="sk-SK" sz="2400" b="1" dirty="0" smtClean="0"/>
              <a:t>rezortov:</a:t>
            </a:r>
          </a:p>
          <a:p>
            <a:pPr algn="just">
              <a:spcBef>
                <a:spcPts val="600"/>
              </a:spcBef>
            </a:pPr>
            <a:r>
              <a:rPr lang="sk-SK" sz="2400" dirty="0" smtClean="0"/>
              <a:t>školstva,</a:t>
            </a:r>
          </a:p>
          <a:p>
            <a:pPr algn="just">
              <a:spcBef>
                <a:spcPts val="600"/>
              </a:spcBef>
            </a:pPr>
            <a:r>
              <a:rPr lang="sk-SK" sz="2400" dirty="0" smtClean="0"/>
              <a:t>práce </a:t>
            </a:r>
            <a:r>
              <a:rPr lang="sk-SK" sz="2400" dirty="0"/>
              <a:t>a sociálnych </a:t>
            </a:r>
            <a:r>
              <a:rPr lang="sk-SK" sz="2400" dirty="0" smtClean="0"/>
              <a:t>vecí,</a:t>
            </a:r>
          </a:p>
          <a:p>
            <a:pPr algn="just">
              <a:spcBef>
                <a:spcPts val="600"/>
              </a:spcBef>
            </a:pPr>
            <a:r>
              <a:rPr lang="sk-SK" sz="2400" dirty="0" smtClean="0"/>
              <a:t>zdravotníctva</a:t>
            </a:r>
            <a:r>
              <a:rPr lang="sk-SK" sz="2400" dirty="0"/>
              <a:t>, </a:t>
            </a:r>
            <a:endParaRPr lang="sk-SK" sz="2400" dirty="0" smtClean="0"/>
          </a:p>
          <a:p>
            <a:pPr algn="just">
              <a:spcBef>
                <a:spcPts val="600"/>
              </a:spcBef>
            </a:pPr>
            <a:r>
              <a:rPr lang="sk-SK" sz="2400" dirty="0" smtClean="0"/>
              <a:t>hospodárstva</a:t>
            </a:r>
            <a:r>
              <a:rPr lang="sk-SK" sz="2400" dirty="0"/>
              <a:t>, </a:t>
            </a:r>
            <a:endParaRPr lang="sk-SK" sz="2400" dirty="0" smtClean="0"/>
          </a:p>
          <a:p>
            <a:pPr algn="l">
              <a:spcBef>
                <a:spcPts val="600"/>
              </a:spcBef>
            </a:pPr>
            <a:r>
              <a:rPr lang="sk-SK" sz="2400" dirty="0" smtClean="0"/>
              <a:t>obrany</a:t>
            </a:r>
            <a:r>
              <a:rPr lang="sk-SK" sz="2400" dirty="0"/>
              <a:t>, vnútra (rezortné športové strediská).</a:t>
            </a:r>
            <a:br>
              <a:rPr lang="sk-SK" sz="2400" dirty="0"/>
            </a:br>
            <a:endParaRPr lang="sk-SK" sz="2400" dirty="0" smtClean="0"/>
          </a:p>
          <a:p>
            <a:pPr algn="l">
              <a:spcBef>
                <a:spcPts val="600"/>
              </a:spcBef>
            </a:pPr>
            <a:r>
              <a:rPr lang="sk-SK" sz="2400" b="1" dirty="0" smtClean="0"/>
              <a:t>MŠVVaŠ </a:t>
            </a:r>
            <a:r>
              <a:rPr lang="sk-SK" sz="2400" b="1" dirty="0"/>
              <a:t>SR </a:t>
            </a:r>
            <a:r>
              <a:rPr lang="sk-SK" sz="2400" dirty="0"/>
              <a:t>ako najvyšší orgán štátnej správy, ktorý má v zodpovednosti oblasť športu, by mal byť </a:t>
            </a:r>
            <a:r>
              <a:rPr lang="sk-SK" sz="2400" b="1" dirty="0"/>
              <a:t>hlavným nositeľom opatrení na podporu dvojitej kariéry športovcov</a:t>
            </a:r>
            <a:r>
              <a:rPr lang="sk-SK" sz="2400" dirty="0"/>
              <a:t> a spolupráce so spomínanými rezortmi.</a:t>
            </a:r>
          </a:p>
          <a:p>
            <a:endParaRPr lang="sk-SK" sz="2400" dirty="0"/>
          </a:p>
        </p:txBody>
      </p:sp>
    </p:spTree>
    <p:extLst>
      <p:ext uri="{BB962C8B-B14F-4D97-AF65-F5344CB8AC3E}">
        <p14:creationId xmlns:p14="http://schemas.microsoft.com/office/powerpoint/2010/main" val="36572959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88459" y="624110"/>
            <a:ext cx="9716153" cy="1280890"/>
          </a:xfrm>
        </p:spPr>
        <p:txBody>
          <a:bodyPr>
            <a:noAutofit/>
          </a:bodyPr>
          <a:lstStyle/>
          <a:p>
            <a:r>
              <a:rPr lang="sk-SK" sz="2800" b="1" dirty="0"/>
              <a:t>Téma č. 1: Podpora vzdelávania talentovaných a vrcholových športovcov (stav, legislatíva, stredné športové školy, vysoké školy)</a:t>
            </a:r>
            <a:endParaRPr lang="sk-SK" sz="2800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1169894" y="2321858"/>
            <a:ext cx="10334718" cy="3777622"/>
          </a:xfrm>
        </p:spPr>
        <p:txBody>
          <a:bodyPr>
            <a:normAutofit/>
          </a:bodyPr>
          <a:lstStyle/>
          <a:p>
            <a:r>
              <a:rPr lang="sk-SK" sz="2400" b="1" dirty="0"/>
              <a:t>Školenia pre športovcov </a:t>
            </a:r>
            <a:r>
              <a:rPr lang="sk-SK" sz="2400" dirty="0"/>
              <a:t>(napríklad zamerané na </a:t>
            </a:r>
            <a:r>
              <a:rPr lang="sk-SK" sz="2400" dirty="0" err="1"/>
              <a:t>self</a:t>
            </a:r>
            <a:r>
              <a:rPr lang="sk-SK" sz="2400" dirty="0"/>
              <a:t>-management, vedomosti o svojich právach a povinnostiach v role športovca, zdravý životný štýl, personálny rozvoj a pod.) v primeranej forme (pre maloletých so súhlasom a v spolupráci s rodičmi</a:t>
            </a:r>
            <a:r>
              <a:rPr lang="sk-SK" sz="2400" dirty="0" smtClean="0"/>
              <a:t>),</a:t>
            </a:r>
            <a:r>
              <a:rPr lang="sk-SK" sz="2400" dirty="0"/>
              <a:t/>
            </a:r>
            <a:br>
              <a:rPr lang="sk-SK" sz="2400" dirty="0"/>
            </a:br>
            <a:r>
              <a:rPr lang="sk-SK" sz="2400" dirty="0"/>
              <a:t/>
            </a:r>
            <a:br>
              <a:rPr lang="sk-SK" sz="2400" dirty="0"/>
            </a:br>
            <a:endParaRPr lang="sk-SK" sz="2400" dirty="0"/>
          </a:p>
        </p:txBody>
      </p:sp>
    </p:spTree>
    <p:extLst>
      <p:ext uri="{BB962C8B-B14F-4D97-AF65-F5344CB8AC3E}">
        <p14:creationId xmlns:p14="http://schemas.microsoft.com/office/powerpoint/2010/main" val="25148553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94329" y="610663"/>
            <a:ext cx="10152530" cy="1280890"/>
          </a:xfrm>
        </p:spPr>
        <p:txBody>
          <a:bodyPr>
            <a:noAutofit/>
          </a:bodyPr>
          <a:lstStyle/>
          <a:p>
            <a:r>
              <a:rPr lang="sk-SK" sz="2800" b="1" dirty="0"/>
              <a:t>Téma č. 2: Podpora dvojitých kariér športovcov zo strany rezortov </a:t>
            </a:r>
            <a:r>
              <a:rPr lang="sk-SK" sz="2800" b="1" dirty="0">
                <a:solidFill>
                  <a:srgbClr val="FF0000"/>
                </a:solidFill>
              </a:rPr>
              <a:t>zdravotníctva a sociálnych vecí </a:t>
            </a:r>
            <a:r>
              <a:rPr lang="sk-SK" sz="2800" b="1" dirty="0"/>
              <a:t>(existujúca legislatíva, stav, možnosti zlepšenia podpory, spolupráca s inými rezortmi)</a:t>
            </a:r>
            <a:r>
              <a:rPr lang="sk-SK" sz="2800" dirty="0"/>
              <a:t/>
            </a:r>
            <a:br>
              <a:rPr lang="sk-SK" sz="2800" dirty="0"/>
            </a:br>
            <a:endParaRPr lang="sk-SK" sz="2800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1142999" y="2702858"/>
            <a:ext cx="10555941" cy="3792071"/>
          </a:xfrm>
        </p:spPr>
        <p:txBody>
          <a:bodyPr>
            <a:normAutofit fontScale="92500" lnSpcReduction="20000"/>
          </a:bodyPr>
          <a:lstStyle/>
          <a:p>
            <a:r>
              <a:rPr lang="sk-SK" sz="2600" b="1" dirty="0"/>
              <a:t>Tréneri zdravotne oslabených športovcov:</a:t>
            </a:r>
            <a:br>
              <a:rPr lang="sk-SK" sz="2600" b="1" dirty="0"/>
            </a:br>
            <a:r>
              <a:rPr lang="sk-SK" sz="2600" dirty="0"/>
              <a:t>- často pracujú na čiastočný úväzok</a:t>
            </a:r>
            <a:br>
              <a:rPr lang="sk-SK" sz="2600" dirty="0"/>
            </a:br>
            <a:r>
              <a:rPr lang="sk-SK" sz="2600" dirty="0"/>
              <a:t>- zabezpečiť špecifické opatrenia u zamestnávateľov (finančné náhrady, medzinárodné súťaže, kempy...) ako časť dohody o kolektívnom vyjednávaní pre profesionálnych trénerov zdravotne oslabených športovcov (napr. ako </a:t>
            </a:r>
            <a:r>
              <a:rPr lang="sk-SK" sz="2600" b="1" dirty="0"/>
              <a:t>súčasť kolektívnej zmluvy</a:t>
            </a:r>
            <a:r>
              <a:rPr lang="sk-SK" sz="2600" dirty="0"/>
              <a:t>)</a:t>
            </a:r>
          </a:p>
          <a:p>
            <a:r>
              <a:rPr lang="sk-SK" sz="2600" dirty="0" smtClean="0"/>
              <a:t>Profesionálni </a:t>
            </a:r>
            <a:r>
              <a:rPr lang="sk-SK" sz="2600" dirty="0"/>
              <a:t>športovci by mali mať možnosť </a:t>
            </a:r>
            <a:r>
              <a:rPr lang="sk-SK" sz="2600" b="1" dirty="0"/>
              <a:t>predplatiť si penzijné programy s úpravou dane</a:t>
            </a:r>
            <a:r>
              <a:rPr lang="sk-SK" sz="2600" dirty="0"/>
              <a:t> a neskôr po ukončení športovej kariéry </a:t>
            </a:r>
            <a:r>
              <a:rPr lang="sk-SK" sz="2600" b="1" dirty="0"/>
              <a:t>využiť financie na štúdium a vzdelávacie programy alebo podporu pri začiatku podnikania</a:t>
            </a:r>
            <a:r>
              <a:rPr lang="sk-SK" sz="2600" dirty="0"/>
              <a:t>.</a:t>
            </a:r>
            <a:br>
              <a:rPr lang="sk-SK" sz="2600" dirty="0"/>
            </a:br>
            <a:endParaRPr lang="sk-SK" sz="2600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5288506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69341" y="637557"/>
            <a:ext cx="9756494" cy="1280890"/>
          </a:xfrm>
        </p:spPr>
        <p:txBody>
          <a:bodyPr>
            <a:noAutofit/>
          </a:bodyPr>
          <a:lstStyle/>
          <a:p>
            <a:r>
              <a:rPr lang="sk-SK" sz="2800" b="1" dirty="0"/>
              <a:t>Téma č. 2: Podpora dvojitých kariér športovcov zo strany rezortov </a:t>
            </a:r>
            <a:r>
              <a:rPr lang="sk-SK" sz="2800" b="1" dirty="0">
                <a:solidFill>
                  <a:srgbClr val="FF0000"/>
                </a:solidFill>
              </a:rPr>
              <a:t>zdravotníctva a sociálnych vecí </a:t>
            </a:r>
            <a:r>
              <a:rPr lang="sk-SK" sz="2800" b="1" dirty="0"/>
              <a:t>(existujúca legislatíva, stav, možnosti zlepšenia podpory, spolupráca s inými rezortmi)</a:t>
            </a:r>
            <a:r>
              <a:rPr lang="sk-SK" sz="2800" dirty="0"/>
              <a:t/>
            </a:r>
            <a:br>
              <a:rPr lang="sk-SK" sz="2800" dirty="0"/>
            </a:br>
            <a:endParaRPr lang="sk-SK" sz="2800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1237129" y="2622176"/>
            <a:ext cx="10488706" cy="3289046"/>
          </a:xfrm>
        </p:spPr>
        <p:txBody>
          <a:bodyPr/>
          <a:lstStyle/>
          <a:p>
            <a:r>
              <a:rPr lang="sk-SK" sz="2400" dirty="0"/>
              <a:t>vytvoriť </a:t>
            </a:r>
            <a:r>
              <a:rPr lang="sk-SK" sz="2400" b="1" dirty="0"/>
              <a:t>schému financovania sociálneho zabezpečenia </a:t>
            </a:r>
            <a:r>
              <a:rPr lang="sk-SK" sz="2400" dirty="0"/>
              <a:t>a odchodu do dôchodku už počas športovej kariéry športovca, ktoré by </a:t>
            </a:r>
            <a:r>
              <a:rPr lang="sk-SK" sz="2400" b="1" dirty="0"/>
              <a:t>kompenzovalo </a:t>
            </a:r>
            <a:r>
              <a:rPr lang="sk-SK" sz="2400" dirty="0"/>
              <a:t>roky strávené reprezentovaním krajiny počas športovej kariéry, kedy športovci </a:t>
            </a:r>
            <a:r>
              <a:rPr lang="sk-SK" sz="2400" b="1" dirty="0"/>
              <a:t>nedostávali žiadne penzijné príspevky.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88350932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815353" y="556874"/>
            <a:ext cx="9689259" cy="1280890"/>
          </a:xfrm>
        </p:spPr>
        <p:txBody>
          <a:bodyPr>
            <a:noAutofit/>
          </a:bodyPr>
          <a:lstStyle/>
          <a:p>
            <a:r>
              <a:rPr lang="sk-SK" sz="2800" b="1" dirty="0"/>
              <a:t>Téma č. 2: Podpora dvojitých kariér športovcov zo strany rezortov </a:t>
            </a:r>
            <a:r>
              <a:rPr lang="sk-SK" sz="2800" b="1" dirty="0">
                <a:solidFill>
                  <a:srgbClr val="FF0000"/>
                </a:solidFill>
              </a:rPr>
              <a:t>zdravotníctva a sociálnych vecí </a:t>
            </a:r>
            <a:r>
              <a:rPr lang="sk-SK" sz="2800" b="1" dirty="0"/>
              <a:t>(existujúca legislatíva, stav, možnosti zlepšenia podpory, spolupráca s inými rezortmi)</a:t>
            </a:r>
            <a:r>
              <a:rPr lang="sk-SK" sz="2800" dirty="0"/>
              <a:t/>
            </a:r>
            <a:br>
              <a:rPr lang="sk-SK" sz="2800" dirty="0"/>
            </a:br>
            <a:endParaRPr lang="sk-SK" sz="2800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1331259" y="2649069"/>
            <a:ext cx="10361612" cy="3590366"/>
          </a:xfrm>
        </p:spPr>
        <p:txBody>
          <a:bodyPr/>
          <a:lstStyle/>
          <a:p>
            <a:r>
              <a:rPr lang="sk-SK" sz="2400" b="1" dirty="0"/>
              <a:t>Vytvoriť sieť partnerov </a:t>
            </a:r>
            <a:r>
              <a:rPr lang="sk-SK" sz="2400" dirty="0"/>
              <a:t>- verejných inštitúcií v oblasti športu a zamestnávania, za účelom umožniť vrcholovým športovcom vrátane zdravotne oslabených, kombinovať optimálnym spôsobom športovú kariéru a odbornú kariéru </a:t>
            </a:r>
            <a:r>
              <a:rPr lang="sk-SK" sz="2400" b="1" dirty="0"/>
              <a:t>vo verejných službách (armáda, polícia, colná správa, atď.) a súkromnom podnikaní.</a:t>
            </a:r>
          </a:p>
          <a:p>
            <a:pPr marL="0" indent="0">
              <a:buNone/>
            </a:pPr>
            <a:r>
              <a:rPr lang="sk-SK" dirty="0"/>
              <a:t> 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85688773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07776" y="449298"/>
            <a:ext cx="9796836" cy="1280890"/>
          </a:xfrm>
        </p:spPr>
        <p:txBody>
          <a:bodyPr>
            <a:noAutofit/>
          </a:bodyPr>
          <a:lstStyle/>
          <a:p>
            <a:r>
              <a:rPr lang="sk-SK" sz="2800" b="1" dirty="0"/>
              <a:t>Téma č. 2: Podpora dvojitých kariér športovcov zo strany rezortov </a:t>
            </a:r>
            <a:r>
              <a:rPr lang="sk-SK" sz="2800" b="1" dirty="0">
                <a:solidFill>
                  <a:srgbClr val="FF0000"/>
                </a:solidFill>
              </a:rPr>
              <a:t>zdravotníctva a sociálnych vecí </a:t>
            </a:r>
            <a:r>
              <a:rPr lang="sk-SK" sz="2800" b="1" dirty="0"/>
              <a:t>(existujúca legislatíva, stav, možnosti zlepšenia podpory, spolupráca s inými rezortmi)</a:t>
            </a:r>
            <a:r>
              <a:rPr lang="sk-SK" sz="2800" dirty="0"/>
              <a:t/>
            </a:r>
            <a:br>
              <a:rPr lang="sk-SK" sz="2800" dirty="0"/>
            </a:br>
            <a:endParaRPr lang="sk-SK" sz="2800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1196788" y="2554940"/>
            <a:ext cx="10307824" cy="3630707"/>
          </a:xfrm>
        </p:spPr>
        <p:txBody>
          <a:bodyPr>
            <a:normAutofit/>
          </a:bodyPr>
          <a:lstStyle/>
          <a:p>
            <a:r>
              <a:rPr lang="en-GB" sz="2400" b="1" dirty="0" err="1"/>
              <a:t>Kurzy</a:t>
            </a:r>
            <a:r>
              <a:rPr lang="en-GB" sz="2400" dirty="0"/>
              <a:t> </a:t>
            </a:r>
            <a:r>
              <a:rPr lang="en-GB" sz="2400" dirty="0" err="1"/>
              <a:t>samoriadenia</a:t>
            </a:r>
            <a:r>
              <a:rPr lang="en-GB" sz="2400" dirty="0"/>
              <a:t>, </a:t>
            </a:r>
            <a:r>
              <a:rPr lang="en-GB" sz="2400" dirty="0" err="1"/>
              <a:t>poznania</a:t>
            </a:r>
            <a:r>
              <a:rPr lang="en-GB" sz="2400" dirty="0"/>
              <a:t> </a:t>
            </a:r>
            <a:r>
              <a:rPr lang="en-GB" sz="2400" dirty="0" err="1"/>
              <a:t>práv</a:t>
            </a:r>
            <a:r>
              <a:rPr lang="en-GB" sz="2400" dirty="0"/>
              <a:t> a </a:t>
            </a:r>
            <a:r>
              <a:rPr lang="en-GB" sz="2400" dirty="0" err="1"/>
              <a:t>povinností</a:t>
            </a:r>
            <a:r>
              <a:rPr lang="en-GB" sz="2400" dirty="0"/>
              <a:t> v </a:t>
            </a:r>
            <a:r>
              <a:rPr lang="en-GB" sz="2400" dirty="0" err="1"/>
              <a:t>roli</a:t>
            </a:r>
            <a:r>
              <a:rPr lang="en-GB" sz="2400" dirty="0"/>
              <a:t> </a:t>
            </a:r>
            <a:r>
              <a:rPr lang="en-GB" sz="2400" dirty="0" err="1"/>
              <a:t>športovca</a:t>
            </a:r>
            <a:r>
              <a:rPr lang="en-GB" sz="2400" dirty="0"/>
              <a:t>, </a:t>
            </a:r>
            <a:r>
              <a:rPr lang="en-GB" sz="2400" dirty="0" err="1"/>
              <a:t>zdravý</a:t>
            </a:r>
            <a:r>
              <a:rPr lang="en-GB" sz="2400" dirty="0"/>
              <a:t> </a:t>
            </a:r>
            <a:r>
              <a:rPr lang="en-GB" sz="2400" dirty="0" err="1"/>
              <a:t>životný</a:t>
            </a:r>
            <a:r>
              <a:rPr lang="en-GB" sz="2400" dirty="0"/>
              <a:t> </a:t>
            </a:r>
            <a:r>
              <a:rPr lang="en-GB" sz="2400" dirty="0" err="1"/>
              <a:t>štýl</a:t>
            </a:r>
            <a:r>
              <a:rPr lang="en-GB" sz="2400" dirty="0"/>
              <a:t>, </a:t>
            </a:r>
            <a:r>
              <a:rPr lang="en-GB" sz="2400" dirty="0" err="1"/>
              <a:t>personálny</a:t>
            </a:r>
            <a:r>
              <a:rPr lang="en-GB" sz="2400" dirty="0"/>
              <a:t> </a:t>
            </a:r>
            <a:r>
              <a:rPr lang="en-GB" sz="2400" dirty="0" err="1"/>
              <a:t>rozvoj</a:t>
            </a:r>
            <a:r>
              <a:rPr lang="en-GB" sz="2400" dirty="0"/>
              <a:t>, </a:t>
            </a:r>
            <a:r>
              <a:rPr lang="en-GB" sz="2400" dirty="0" err="1"/>
              <a:t>finančný</a:t>
            </a:r>
            <a:r>
              <a:rPr lang="en-GB" sz="2400" dirty="0"/>
              <a:t> </a:t>
            </a:r>
            <a:r>
              <a:rPr lang="en-GB" sz="2400" dirty="0" err="1"/>
              <a:t>manažment</a:t>
            </a:r>
            <a:r>
              <a:rPr lang="en-GB" sz="2400" dirty="0"/>
              <a:t> u </a:t>
            </a:r>
            <a:r>
              <a:rPr lang="en-GB" sz="2400" dirty="0" err="1"/>
              <a:t>nás</a:t>
            </a:r>
            <a:r>
              <a:rPr lang="en-GB" sz="2400" dirty="0"/>
              <a:t> </a:t>
            </a:r>
            <a:r>
              <a:rPr lang="en-GB" sz="2400" dirty="0" err="1" smtClean="0"/>
              <a:t>neexistujú</a:t>
            </a:r>
            <a:r>
              <a:rPr lang="sk-SK" sz="2400" dirty="0" smtClean="0"/>
              <a:t>...</a:t>
            </a:r>
            <a:endParaRPr lang="sk-SK" sz="2400" dirty="0"/>
          </a:p>
        </p:txBody>
      </p:sp>
    </p:spTree>
    <p:extLst>
      <p:ext uri="{BB962C8B-B14F-4D97-AF65-F5344CB8AC3E}">
        <p14:creationId xmlns:p14="http://schemas.microsoft.com/office/powerpoint/2010/main" val="350671957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815353" y="476192"/>
            <a:ext cx="9897035" cy="1280890"/>
          </a:xfrm>
        </p:spPr>
        <p:txBody>
          <a:bodyPr>
            <a:noAutofit/>
          </a:bodyPr>
          <a:lstStyle/>
          <a:p>
            <a:r>
              <a:rPr lang="sk-SK" sz="2800" b="1" dirty="0"/>
              <a:t>Téma č. 3: Podpora dvojitých kariér športovcov zo strany rezortu </a:t>
            </a:r>
            <a:r>
              <a:rPr lang="sk-SK" sz="2800" b="1" dirty="0">
                <a:solidFill>
                  <a:srgbClr val="FF0000"/>
                </a:solidFill>
              </a:rPr>
              <a:t>práce a hospodárstva </a:t>
            </a:r>
            <a:r>
              <a:rPr lang="sk-SK" sz="2800" b="1" dirty="0"/>
              <a:t>(existujúca legislatíva, stav, možnosti zlepšenia podpory, spolupráca s inými rezortmi)</a:t>
            </a:r>
            <a:r>
              <a:rPr lang="sk-SK" sz="2800" dirty="0"/>
              <a:t/>
            </a:r>
            <a:br>
              <a:rPr lang="sk-SK" sz="2800" dirty="0"/>
            </a:br>
            <a:endParaRPr lang="sk-SK" sz="2800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995082" y="2528046"/>
            <a:ext cx="10717306" cy="3845860"/>
          </a:xfrm>
        </p:spPr>
        <p:txBody>
          <a:bodyPr>
            <a:normAutofit/>
          </a:bodyPr>
          <a:lstStyle/>
          <a:p>
            <a:r>
              <a:rPr lang="sk-SK" sz="2400" dirty="0" smtClean="0"/>
              <a:t>V </a:t>
            </a:r>
            <a:r>
              <a:rPr lang="sk-SK" sz="2400" dirty="0"/>
              <a:t>neskoršom veku </a:t>
            </a:r>
            <a:r>
              <a:rPr lang="sk-SK" sz="2400" b="1" dirty="0" smtClean="0"/>
              <a:t>skĺbenia </a:t>
            </a:r>
            <a:r>
              <a:rPr lang="sk-SK" sz="2400" b="1" dirty="0"/>
              <a:t>kariéry vrcholového športovca a </a:t>
            </a:r>
            <a:r>
              <a:rPr lang="sk-SK" sz="2400" b="1" dirty="0" smtClean="0"/>
              <a:t>zamestnania</a:t>
            </a:r>
            <a:r>
              <a:rPr lang="sk-SK" sz="2400" dirty="0" smtClean="0"/>
              <a:t>,</a:t>
            </a:r>
          </a:p>
          <a:p>
            <a:r>
              <a:rPr lang="sk-SK" sz="2400" dirty="0"/>
              <a:t>V oblastiach práce, ktoré nesúvisia so športom a športovým výkonom je táto kombinácia športovania a zamestnania </a:t>
            </a:r>
            <a:r>
              <a:rPr lang="sk-SK" sz="2400" b="1" dirty="0"/>
              <a:t>podstatne </a:t>
            </a:r>
            <a:r>
              <a:rPr lang="sk-SK" sz="2400" b="1" dirty="0" smtClean="0"/>
              <a:t>ťažšia</a:t>
            </a:r>
            <a:r>
              <a:rPr lang="sk-SK" sz="2400" dirty="0" smtClean="0"/>
              <a:t>,</a:t>
            </a:r>
          </a:p>
          <a:p>
            <a:r>
              <a:rPr lang="sk-SK" sz="2400" b="1" dirty="0"/>
              <a:t>Zamestnávatelia z rôznych dôvodov </a:t>
            </a:r>
            <a:r>
              <a:rPr lang="sk-SK" sz="2400" b="1" dirty="0" smtClean="0"/>
              <a:t>nie sú </a:t>
            </a:r>
            <a:r>
              <a:rPr lang="sk-SK" sz="2400" b="1" dirty="0"/>
              <a:t>ochotní vychádzať v ústrety svojim zamestnancom–športovcom </a:t>
            </a:r>
            <a:r>
              <a:rPr lang="sk-SK" sz="2400" dirty="0"/>
              <a:t>v ich snahe o flexibilné kombinovanie týchto dvoch </a:t>
            </a:r>
            <a:r>
              <a:rPr lang="sk-SK" sz="2400" dirty="0" smtClean="0"/>
              <a:t>kariér,</a:t>
            </a:r>
            <a:r>
              <a:rPr lang="sk-SK" sz="2400" dirty="0"/>
              <a:t/>
            </a:r>
            <a:br>
              <a:rPr lang="sk-SK" sz="2400" dirty="0"/>
            </a:br>
            <a:endParaRPr lang="sk-SK" sz="2400" dirty="0"/>
          </a:p>
        </p:txBody>
      </p:sp>
    </p:spTree>
    <p:extLst>
      <p:ext uri="{BB962C8B-B14F-4D97-AF65-F5344CB8AC3E}">
        <p14:creationId xmlns:p14="http://schemas.microsoft.com/office/powerpoint/2010/main" val="50379916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48118" y="462745"/>
            <a:ext cx="9756494" cy="1280890"/>
          </a:xfrm>
        </p:spPr>
        <p:txBody>
          <a:bodyPr>
            <a:noAutofit/>
          </a:bodyPr>
          <a:lstStyle/>
          <a:p>
            <a:r>
              <a:rPr lang="sk-SK" sz="2800" b="1" dirty="0"/>
              <a:t>Téma č. 3: Podpora dvojitých kariér športovcov zo strany rezortu </a:t>
            </a:r>
            <a:r>
              <a:rPr lang="sk-SK" sz="2800" b="1" dirty="0">
                <a:solidFill>
                  <a:srgbClr val="FF0000"/>
                </a:solidFill>
              </a:rPr>
              <a:t>práce a hospodárstva </a:t>
            </a:r>
            <a:r>
              <a:rPr lang="sk-SK" sz="2800" b="1" dirty="0"/>
              <a:t>(existujúca legislatíva, stav, možnosti zlepšenia podpory, spolupráca s inými rezortmi)</a:t>
            </a:r>
            <a:r>
              <a:rPr lang="sk-SK" sz="2800" dirty="0"/>
              <a:t/>
            </a:r>
            <a:br>
              <a:rPr lang="sk-SK" sz="2800" dirty="0"/>
            </a:br>
            <a:endParaRPr lang="sk-SK" sz="2800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1156447" y="2487706"/>
            <a:ext cx="10348165" cy="3423516"/>
          </a:xfrm>
        </p:spPr>
        <p:txBody>
          <a:bodyPr>
            <a:normAutofit/>
          </a:bodyPr>
          <a:lstStyle/>
          <a:p>
            <a:r>
              <a:rPr lang="sk-SK" sz="2400" dirty="0"/>
              <a:t>Zamestnanci-športovci ponúkajú aj </a:t>
            </a:r>
            <a:r>
              <a:rPr lang="sk-SK" sz="2400" b="1" dirty="0"/>
              <a:t>benefity</a:t>
            </a:r>
            <a:r>
              <a:rPr lang="sk-SK" sz="2400" dirty="0" smtClean="0"/>
              <a:t> </a:t>
            </a:r>
            <a:r>
              <a:rPr lang="sk-SK" sz="2400" dirty="0"/>
              <a:t>(výrazné osobnostné vlastnosti a postoje, ako sú cieľavedomosť, vytrvalosť, disciplína, schopnosť prekonávania prekážok, adaptácie </a:t>
            </a:r>
            <a:r>
              <a:rPr lang="sk-SK" sz="2400" dirty="0" smtClean="0"/>
              <a:t>atď.),</a:t>
            </a:r>
          </a:p>
          <a:p>
            <a:r>
              <a:rPr lang="sk-SK" sz="2400" dirty="0" smtClean="0"/>
              <a:t>Rozvíjať </a:t>
            </a:r>
            <a:r>
              <a:rPr lang="sk-SK" sz="2400" b="1" dirty="0" smtClean="0"/>
              <a:t>komunikáciu </a:t>
            </a:r>
            <a:r>
              <a:rPr lang="sk-SK" sz="2400" b="1" dirty="0"/>
              <a:t>a </a:t>
            </a:r>
            <a:r>
              <a:rPr lang="sk-SK" sz="2400" b="1" dirty="0" smtClean="0"/>
              <a:t>spoluprácu </a:t>
            </a:r>
            <a:r>
              <a:rPr lang="sk-SK" sz="2400" b="1" dirty="0"/>
              <a:t>s organizáciami </a:t>
            </a:r>
            <a:r>
              <a:rPr lang="sk-SK" sz="2400" b="1" dirty="0" smtClean="0"/>
              <a:t>zastupujúcimi </a:t>
            </a:r>
            <a:r>
              <a:rPr lang="sk-SK" sz="2400" b="1" dirty="0"/>
              <a:t>zamestnávateľov </a:t>
            </a:r>
            <a:r>
              <a:rPr lang="sk-SK" sz="2400" dirty="0"/>
              <a:t>(profesijné komory, cechy), či už formou kampaní, seminárov, </a:t>
            </a:r>
            <a:r>
              <a:rPr lang="sk-SK" sz="2400" dirty="0" smtClean="0"/>
              <a:t>dohôd a pod.,</a:t>
            </a:r>
          </a:p>
          <a:p>
            <a:r>
              <a:rPr lang="sk-SK" sz="2400" dirty="0"/>
              <a:t>možnosť </a:t>
            </a:r>
            <a:r>
              <a:rPr lang="sk-SK" sz="2400" b="1" dirty="0"/>
              <a:t>pracovať na </a:t>
            </a:r>
            <a:r>
              <a:rPr lang="sk-SK" sz="2400" b="1" dirty="0" smtClean="0"/>
              <a:t>polovičný/</a:t>
            </a:r>
            <a:r>
              <a:rPr lang="sk-SK" sz="2400" dirty="0" smtClean="0"/>
              <a:t>čiastočný </a:t>
            </a:r>
            <a:r>
              <a:rPr lang="sk-SK" sz="2400" b="1" dirty="0"/>
              <a:t>pracovný úväzok</a:t>
            </a:r>
          </a:p>
        </p:txBody>
      </p:sp>
    </p:spTree>
    <p:extLst>
      <p:ext uri="{BB962C8B-B14F-4D97-AF65-F5344CB8AC3E}">
        <p14:creationId xmlns:p14="http://schemas.microsoft.com/office/powerpoint/2010/main" val="206570309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61565" y="328274"/>
            <a:ext cx="9743047" cy="1280890"/>
          </a:xfrm>
        </p:spPr>
        <p:txBody>
          <a:bodyPr>
            <a:noAutofit/>
          </a:bodyPr>
          <a:lstStyle/>
          <a:p>
            <a:r>
              <a:rPr lang="sk-SK" sz="2800" b="1" dirty="0"/>
              <a:t>Téma č. 3: Podpora dvojitých kariér športovcov zo strany rezortu </a:t>
            </a:r>
            <a:r>
              <a:rPr lang="sk-SK" sz="2800" b="1" dirty="0">
                <a:solidFill>
                  <a:srgbClr val="FF0000"/>
                </a:solidFill>
              </a:rPr>
              <a:t>práce a hospodárstva </a:t>
            </a:r>
            <a:r>
              <a:rPr lang="sk-SK" sz="2800" b="1" dirty="0"/>
              <a:t>(existujúca legislatíva, stav, možnosti zlepšenia podpory, spolupráca s inými rezortmi)</a:t>
            </a:r>
            <a:r>
              <a:rPr lang="sk-SK" sz="2800" dirty="0"/>
              <a:t/>
            </a:r>
            <a:br>
              <a:rPr lang="sk-SK" sz="2800" dirty="0"/>
            </a:br>
            <a:endParaRPr lang="sk-SK" sz="2800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1210235" y="2420471"/>
            <a:ext cx="10294377" cy="3490751"/>
          </a:xfrm>
        </p:spPr>
        <p:txBody>
          <a:bodyPr>
            <a:normAutofit/>
          </a:bodyPr>
          <a:lstStyle/>
          <a:p>
            <a:r>
              <a:rPr lang="sk-SK" sz="2400" dirty="0"/>
              <a:t>Pre športovcov, ktorí sa blížia k sklonku svojej športovej kariéry, ktorí sú v tzv. </a:t>
            </a:r>
            <a:r>
              <a:rPr lang="sk-SK" sz="2400" b="1" dirty="0"/>
              <a:t>tranzitnej fáze</a:t>
            </a:r>
            <a:r>
              <a:rPr lang="sk-SK" sz="2400" dirty="0"/>
              <a:t>, by mali mať </a:t>
            </a:r>
            <a:r>
              <a:rPr lang="sk-SK" sz="2400" b="1" dirty="0"/>
              <a:t>prístup k poradenstvu </a:t>
            </a:r>
            <a:r>
              <a:rPr lang="sk-SK" sz="2400" dirty="0"/>
              <a:t>nielen ohľadom dvojitej kariéry a ale v prípade, že plánujú byť </a:t>
            </a:r>
            <a:r>
              <a:rPr lang="sk-SK" sz="2400" b="1" dirty="0"/>
              <a:t>SZČO aj v oblasti vlastného podnikania (živnosti). </a:t>
            </a:r>
            <a:r>
              <a:rPr lang="sk-SK" sz="2400" dirty="0"/>
              <a:t>Prípadne mať jednoduchší prístup k odbornej spôsobilosti v športe, ktorá by im umožnila byť SZČO, </a:t>
            </a:r>
            <a:r>
              <a:rPr lang="sk-SK" sz="2400" b="1" dirty="0"/>
              <a:t>uznávaním ich predchádzajúcich skúseností ako </a:t>
            </a:r>
            <a:r>
              <a:rPr lang="sk-SK" sz="2400" b="1" dirty="0" smtClean="0"/>
              <a:t>športového </a:t>
            </a:r>
            <a:r>
              <a:rPr lang="sk-SK" sz="2400" b="1" dirty="0" smtClean="0"/>
              <a:t>reprezentanta.</a:t>
            </a:r>
            <a:endParaRPr lang="sk-SK" sz="2400" b="1" dirty="0"/>
          </a:p>
        </p:txBody>
      </p:sp>
    </p:spTree>
    <p:extLst>
      <p:ext uri="{BB962C8B-B14F-4D97-AF65-F5344CB8AC3E}">
        <p14:creationId xmlns:p14="http://schemas.microsoft.com/office/powerpoint/2010/main" val="368933745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881051" y="624110"/>
            <a:ext cx="9623561" cy="1280890"/>
          </a:xfrm>
        </p:spPr>
        <p:txBody>
          <a:bodyPr>
            <a:normAutofit/>
          </a:bodyPr>
          <a:lstStyle/>
          <a:p>
            <a:r>
              <a:rPr lang="sk-SK" sz="3200" b="1" dirty="0"/>
              <a:t>Návrhy na skvalitnenie podpory DK</a:t>
            </a:r>
            <a:endParaRPr lang="sk-SK" sz="3200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1541417" y="1680754"/>
            <a:ext cx="9963195" cy="4230468"/>
          </a:xfrm>
        </p:spPr>
        <p:txBody>
          <a:bodyPr>
            <a:noAutofit/>
          </a:bodyPr>
          <a:lstStyle/>
          <a:p>
            <a:r>
              <a:rPr lang="sk-SK" sz="2400" b="1" dirty="0" smtClean="0"/>
              <a:t>Vypracovanie </a:t>
            </a:r>
            <a:r>
              <a:rPr lang="sk-SK" sz="2400" b="1" dirty="0"/>
              <a:t>národného koncepčno-strategického dokumentu </a:t>
            </a:r>
            <a:r>
              <a:rPr lang="sk-SK" sz="2400" dirty="0"/>
              <a:t>za účelom zabezpečenia DK mladých talentovaných športovcov.</a:t>
            </a:r>
          </a:p>
          <a:p>
            <a:pPr lvl="0"/>
            <a:r>
              <a:rPr lang="sk-SK" sz="2400" b="1" dirty="0"/>
              <a:t>Úprava existujúcej legislatívy </a:t>
            </a:r>
            <a:r>
              <a:rPr lang="sk-SK" sz="2400" dirty="0"/>
              <a:t>s cieľom umožniť rozvoj DK športovcov podporou opatrení, ale aj odstránením bariér ohľadom predĺženia štúdia, odbornej prípravy alebo ďalších znevýhodnení, ktoré sa dotýkajú športovcov.</a:t>
            </a:r>
          </a:p>
          <a:p>
            <a:r>
              <a:rPr lang="sk-SK" sz="2400" b="1" dirty="0" smtClean="0"/>
              <a:t>SOV a Adecco </a:t>
            </a:r>
            <a:r>
              <a:rPr lang="sk-SK" sz="2400" b="1" dirty="0" smtClean="0"/>
              <a:t>Slovakia </a:t>
            </a:r>
            <a:r>
              <a:rPr lang="sk-SK" sz="2400" dirty="0" smtClean="0"/>
              <a:t>v </a:t>
            </a:r>
            <a:r>
              <a:rPr lang="sk-SK" sz="2400" dirty="0"/>
              <a:t>rámci prijatej koncepcie duálneho vzdelávania by </a:t>
            </a:r>
            <a:r>
              <a:rPr lang="sk-SK" sz="2400" dirty="0" smtClean="0"/>
              <a:t>mohli </a:t>
            </a:r>
            <a:r>
              <a:rPr lang="sk-SK" sz="2400" dirty="0" smtClean="0"/>
              <a:t>figurovať </a:t>
            </a:r>
            <a:r>
              <a:rPr lang="sk-SK" sz="2400" dirty="0"/>
              <a:t>ako </a:t>
            </a:r>
            <a:r>
              <a:rPr lang="sk-SK" sz="2400" b="1" dirty="0" smtClean="0"/>
              <a:t>odborní garanti</a:t>
            </a:r>
            <a:r>
              <a:rPr lang="sk-SK" sz="2400" dirty="0" smtClean="0"/>
              <a:t>, </a:t>
            </a:r>
            <a:r>
              <a:rPr lang="sk-SK" sz="2400" smtClean="0"/>
              <a:t>ktorí zastrešia </a:t>
            </a:r>
            <a:r>
              <a:rPr lang="sk-SK" sz="2400" dirty="0"/>
              <a:t>kariérne poradenstvo, odborné konzultácie a </a:t>
            </a:r>
            <a:r>
              <a:rPr lang="sk-SK" sz="2400" dirty="0" smtClean="0"/>
              <a:t>príp</a:t>
            </a:r>
            <a:r>
              <a:rPr lang="sk-SK" sz="2400" dirty="0"/>
              <a:t>. samotné </a:t>
            </a:r>
            <a:r>
              <a:rPr lang="sk-SK" sz="2400" b="1" dirty="0"/>
              <a:t>umiestnenie športovca na pracovnom trhu</a:t>
            </a:r>
            <a:r>
              <a:rPr lang="sk-SK" sz="2400" b="1" dirty="0" smtClean="0"/>
              <a:t>.</a:t>
            </a:r>
          </a:p>
          <a:p>
            <a:endParaRPr lang="sk-SK" sz="2400" b="1" dirty="0"/>
          </a:p>
        </p:txBody>
      </p:sp>
    </p:spTree>
    <p:extLst>
      <p:ext uri="{BB962C8B-B14F-4D97-AF65-F5344CB8AC3E}">
        <p14:creationId xmlns:p14="http://schemas.microsoft.com/office/powerpoint/2010/main" val="3968127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59131" y="624110"/>
            <a:ext cx="9745481" cy="1280890"/>
          </a:xfrm>
        </p:spPr>
        <p:txBody>
          <a:bodyPr>
            <a:noAutofit/>
          </a:bodyPr>
          <a:lstStyle/>
          <a:p>
            <a:r>
              <a:rPr lang="sk-SK" sz="2800" b="1" dirty="0"/>
              <a:t>Aké sú nedostatky a medzery v zákonoch a smerniciach na Slovensku, ktoré sa týkajú dvojitých kariér športovcov?</a:t>
            </a:r>
            <a:r>
              <a:rPr lang="sk-SK" sz="2800" dirty="0"/>
              <a:t/>
            </a:r>
            <a:br>
              <a:rPr lang="sk-SK" sz="2800" dirty="0"/>
            </a:br>
            <a:r>
              <a:rPr lang="sk-SK" sz="2800" b="1" dirty="0"/>
              <a:t> </a:t>
            </a:r>
            <a:r>
              <a:rPr lang="sk-SK" sz="2800" dirty="0"/>
              <a:t/>
            </a:r>
            <a:br>
              <a:rPr lang="sk-SK" sz="2800" dirty="0"/>
            </a:br>
            <a:endParaRPr lang="sk-SK" sz="2800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1471749" y="2133600"/>
            <a:ext cx="10032863" cy="3777622"/>
          </a:xfrm>
        </p:spPr>
        <p:txBody>
          <a:bodyPr>
            <a:noAutofit/>
          </a:bodyPr>
          <a:lstStyle/>
          <a:p>
            <a:r>
              <a:rPr lang="sk-SK" sz="2400" dirty="0" smtClean="0"/>
              <a:t>- chýbajúca </a:t>
            </a:r>
            <a:r>
              <a:rPr lang="sk-SK" sz="2400" b="1" dirty="0"/>
              <a:t>spolupráca </a:t>
            </a:r>
            <a:r>
              <a:rPr lang="sk-SK" sz="2400" dirty="0"/>
              <a:t>medzi rezortmi a koordinácia zo strany vlády SR</a:t>
            </a:r>
            <a:br>
              <a:rPr lang="sk-SK" sz="2400" dirty="0"/>
            </a:br>
            <a:r>
              <a:rPr lang="sk-SK" sz="2400" dirty="0"/>
              <a:t>- chýbajúce </a:t>
            </a:r>
            <a:r>
              <a:rPr lang="sk-SK" sz="2400" b="1" dirty="0"/>
              <a:t>koncepčno-legislatívne zastrešenie </a:t>
            </a:r>
            <a:r>
              <a:rPr lang="sk-SK" sz="2400" dirty="0"/>
              <a:t>otázok DK.</a:t>
            </a:r>
            <a:br>
              <a:rPr lang="sk-SK" sz="2400" dirty="0"/>
            </a:br>
            <a:r>
              <a:rPr lang="sk-SK" sz="2400" dirty="0" smtClean="0"/>
              <a:t>- chýbajúce </a:t>
            </a:r>
            <a:r>
              <a:rPr lang="sk-SK" sz="2400" b="1" dirty="0"/>
              <a:t>poradenstvo</a:t>
            </a:r>
            <a:r>
              <a:rPr lang="sk-SK" sz="2400" dirty="0"/>
              <a:t> pre športovcov poskytované sieťou expertov</a:t>
            </a:r>
            <a:br>
              <a:rPr lang="sk-SK" sz="2400" dirty="0"/>
            </a:br>
            <a:r>
              <a:rPr lang="sk-SK" sz="2400" dirty="0" smtClean="0"/>
              <a:t>- chýbajúce </a:t>
            </a:r>
            <a:r>
              <a:rPr lang="sk-SK" sz="2400" b="1" dirty="0"/>
              <a:t>špecializované odborné kurzy </a:t>
            </a:r>
            <a:r>
              <a:rPr lang="sk-SK" sz="2400" dirty="0"/>
              <a:t>poradenstva k DK pre trénerov, výchovných/profesijných poradcov, tútorov, študijných poradcov</a:t>
            </a:r>
            <a:br>
              <a:rPr lang="sk-SK" sz="2400" dirty="0"/>
            </a:br>
            <a:r>
              <a:rPr lang="sk-SK" sz="2400" dirty="0" smtClean="0"/>
              <a:t>- chýbajúce </a:t>
            </a:r>
            <a:r>
              <a:rPr lang="sk-SK" sz="2400" b="1" dirty="0"/>
              <a:t>školenia pre športovcov </a:t>
            </a:r>
            <a:r>
              <a:rPr lang="sk-SK" sz="2400" dirty="0"/>
              <a:t>zamerané na </a:t>
            </a:r>
            <a:r>
              <a:rPr lang="sk-SK" sz="2400" dirty="0" err="1"/>
              <a:t>self</a:t>
            </a:r>
            <a:r>
              <a:rPr lang="sk-SK" sz="2400" dirty="0"/>
              <a:t>-manažment, právne a </a:t>
            </a:r>
            <a:r>
              <a:rPr lang="sk-SK" sz="2400" dirty="0" smtClean="0"/>
              <a:t>ekonomické </a:t>
            </a:r>
            <a:r>
              <a:rPr lang="sk-SK" sz="2400" dirty="0"/>
              <a:t>vzdelanie, podnikanie, zdravý životný štýl, personálny rozvoj...</a:t>
            </a:r>
            <a:br>
              <a:rPr lang="sk-SK" sz="2400" dirty="0"/>
            </a:br>
            <a:endParaRPr lang="sk-SK" sz="2400" dirty="0"/>
          </a:p>
        </p:txBody>
      </p:sp>
    </p:spTree>
    <p:extLst>
      <p:ext uri="{BB962C8B-B14F-4D97-AF65-F5344CB8AC3E}">
        <p14:creationId xmlns:p14="http://schemas.microsoft.com/office/powerpoint/2010/main" val="31527187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42046" y="570322"/>
            <a:ext cx="9937376" cy="1280890"/>
          </a:xfrm>
        </p:spPr>
        <p:txBody>
          <a:bodyPr>
            <a:noAutofit/>
          </a:bodyPr>
          <a:lstStyle/>
          <a:p>
            <a:r>
              <a:rPr lang="sk-SK" sz="2800" b="1" dirty="0"/>
              <a:t>Téma č. 1: Podpora vzdelávania talentovaných a vrcholových športovcov (stav, legislatíva, stredné športové školy, vysoké </a:t>
            </a:r>
            <a:r>
              <a:rPr lang="sk-SK" sz="2800" b="1" dirty="0" smtClean="0"/>
              <a:t>školy) </a:t>
            </a:r>
            <a:r>
              <a:rPr lang="sk-SK" sz="2800" dirty="0"/>
              <a:t/>
            </a:r>
            <a:br>
              <a:rPr lang="sk-SK" sz="2800" dirty="0"/>
            </a:br>
            <a:endParaRPr lang="sk-SK" sz="2800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914400" y="2232212"/>
            <a:ext cx="10590211" cy="4316506"/>
          </a:xfrm>
        </p:spPr>
        <p:txBody>
          <a:bodyPr>
            <a:normAutofit/>
          </a:bodyPr>
          <a:lstStyle/>
          <a:p>
            <a:r>
              <a:rPr lang="sk-SK" sz="2400" b="1" dirty="0"/>
              <a:t>ZÁKON O ŠPORTE č. 440, § 33: </a:t>
            </a:r>
            <a:r>
              <a:rPr lang="sk-SK" sz="2400" dirty="0"/>
              <a:t>Medzi povinnosti športovej organizácie patrí aj bod f</a:t>
            </a:r>
            <a:r>
              <a:rPr lang="sk-SK" sz="2400" dirty="0" smtClean="0"/>
              <a:t>):</a:t>
            </a:r>
          </a:p>
          <a:p>
            <a:r>
              <a:rPr lang="sk-SK" sz="2400" dirty="0" smtClean="0"/>
              <a:t>umožniť </a:t>
            </a:r>
            <a:r>
              <a:rPr lang="sk-SK" sz="2400" dirty="0"/>
              <a:t>športovcovi prípravu na povolanie, ak ide o žiaka strednej školy alebo študenta vysokej školy</a:t>
            </a:r>
            <a:br>
              <a:rPr lang="sk-SK" sz="2400" dirty="0"/>
            </a:br>
            <a:r>
              <a:rPr lang="sk-SK" sz="2400" b="1" dirty="0"/>
              <a:t>§ 48: </a:t>
            </a:r>
            <a:r>
              <a:rPr lang="sk-SK" sz="2400" dirty="0"/>
              <a:t>body c) a d): </a:t>
            </a:r>
            <a:endParaRPr lang="sk-SK" sz="2400" dirty="0" smtClean="0"/>
          </a:p>
          <a:p>
            <a:r>
              <a:rPr lang="sk-SK" sz="2400" dirty="0" smtClean="0"/>
              <a:t>rešpektovať </a:t>
            </a:r>
            <a:r>
              <a:rPr lang="sk-SK" sz="2400" dirty="0"/>
              <a:t>voľbu talentovaného športovca pri výbere strednej školy alebo vysokej školy a prípravu na povolanie, </a:t>
            </a:r>
            <a:br>
              <a:rPr lang="sk-SK" sz="2400" dirty="0"/>
            </a:br>
            <a:endParaRPr lang="sk-SK" sz="2400" dirty="0"/>
          </a:p>
        </p:txBody>
      </p:sp>
    </p:spTree>
    <p:extLst>
      <p:ext uri="{BB962C8B-B14F-4D97-AF65-F5344CB8AC3E}">
        <p14:creationId xmlns:p14="http://schemas.microsoft.com/office/powerpoint/2010/main" val="12505453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88459" y="624110"/>
            <a:ext cx="9716153" cy="1280890"/>
          </a:xfrm>
        </p:spPr>
        <p:txBody>
          <a:bodyPr>
            <a:noAutofit/>
          </a:bodyPr>
          <a:lstStyle/>
          <a:p>
            <a:r>
              <a:rPr lang="sk-SK" sz="2800" b="1" dirty="0"/>
              <a:t>Téma č. 1: Podpora vzdelávania talentovaných a vrcholových športovcov (stav, legislatíva, stredné športové školy, vysoké školy) </a:t>
            </a:r>
            <a:r>
              <a:rPr lang="sk-SK" sz="2800" dirty="0"/>
              <a:t/>
            </a:r>
            <a:br>
              <a:rPr lang="sk-SK" sz="2800" dirty="0"/>
            </a:br>
            <a:endParaRPr lang="sk-SK" sz="2800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793376" y="2133600"/>
            <a:ext cx="10711236" cy="3777622"/>
          </a:xfrm>
        </p:spPr>
        <p:txBody>
          <a:bodyPr>
            <a:normAutofit lnSpcReduction="10000"/>
          </a:bodyPr>
          <a:lstStyle/>
          <a:p>
            <a:r>
              <a:rPr lang="sk-SK" sz="2400" dirty="0"/>
              <a:t>Vznikom </a:t>
            </a:r>
            <a:r>
              <a:rPr lang="sk-SK" sz="2400" b="1" dirty="0"/>
              <a:t>strednej športovej školy </a:t>
            </a:r>
            <a:r>
              <a:rPr lang="sk-SK" sz="2400" dirty="0"/>
              <a:t>športovci budú môcť získať vzdelanie v 3 typoch SŠ (od 1.9.2019): </a:t>
            </a:r>
            <a:br>
              <a:rPr lang="sk-SK" sz="2400" dirty="0"/>
            </a:br>
            <a:r>
              <a:rPr lang="sk-SK" sz="2400" b="1" dirty="0"/>
              <a:t>a) Úplné stredné vzdelanie </a:t>
            </a:r>
            <a:r>
              <a:rPr lang="sk-SK" sz="2400" dirty="0"/>
              <a:t>(napr. v odbore „Údržba a prevádzkovanie športových zariadení“),</a:t>
            </a:r>
            <a:br>
              <a:rPr lang="sk-SK" sz="2400" dirty="0"/>
            </a:br>
            <a:r>
              <a:rPr lang="sk-SK" sz="2400" b="1" dirty="0"/>
              <a:t>b) Všeobecné stredné vzdelanie </a:t>
            </a:r>
            <a:r>
              <a:rPr lang="sk-SK" sz="2400" dirty="0"/>
              <a:t>(v súčasnosti </a:t>
            </a:r>
            <a:r>
              <a:rPr lang="sk-SK" sz="2400" dirty="0" err="1"/>
              <a:t>šp</a:t>
            </a:r>
            <a:r>
              <a:rPr lang="sk-SK" sz="2400" dirty="0"/>
              <a:t>. gymnázium – študijný program 7902 J 77 – šport),</a:t>
            </a:r>
            <a:br>
              <a:rPr lang="sk-SK" sz="2400" dirty="0"/>
            </a:br>
            <a:r>
              <a:rPr lang="sk-SK" sz="2400" b="1" dirty="0"/>
              <a:t>c) Úplné stredné odborné vzdelanie </a:t>
            </a:r>
            <a:r>
              <a:rPr lang="sk-SK" sz="2400" dirty="0"/>
              <a:t>(napr. v odbore manažment športu, organizátor športu, športový odborník, atď.).</a:t>
            </a:r>
            <a:br>
              <a:rPr lang="sk-SK" sz="2400" dirty="0"/>
            </a:br>
            <a:r>
              <a:rPr lang="sk-SK" sz="2400" dirty="0"/>
              <a:t>Stredná športová škola bude </a:t>
            </a:r>
            <a:r>
              <a:rPr lang="sk-SK" sz="2400" b="1" dirty="0"/>
              <a:t>musieť poskytovať </a:t>
            </a:r>
            <a:r>
              <a:rPr lang="sk-SK" sz="2400" dirty="0"/>
              <a:t>aj:</a:t>
            </a:r>
            <a:br>
              <a:rPr lang="sk-SK" sz="2400" dirty="0"/>
            </a:br>
            <a:r>
              <a:rPr lang="sk-SK" sz="2400" dirty="0"/>
              <a:t>• psychologickú podporu</a:t>
            </a:r>
            <a:br>
              <a:rPr lang="sk-SK" sz="2400" dirty="0"/>
            </a:br>
            <a:r>
              <a:rPr lang="sk-SK" sz="2400" dirty="0"/>
              <a:t>• </a:t>
            </a:r>
            <a:r>
              <a:rPr lang="sk-SK" sz="2400" dirty="0" err="1"/>
              <a:t>tútoring</a:t>
            </a:r>
            <a:endParaRPr lang="sk-SK" sz="2400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3397069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61565" y="624110"/>
            <a:ext cx="9743047" cy="1280890"/>
          </a:xfrm>
        </p:spPr>
        <p:txBody>
          <a:bodyPr>
            <a:normAutofit fontScale="90000"/>
          </a:bodyPr>
          <a:lstStyle/>
          <a:p>
            <a:r>
              <a:rPr lang="sk-SK" sz="3100" b="1" dirty="0"/>
              <a:t>Téma č. 1: Podpora vzdelávania talentovaných a vrcholových športovcov (stav, legislatíva, stredné športové školy, vysoké školy)</a:t>
            </a:r>
            <a:r>
              <a:rPr lang="sk-SK" b="1" dirty="0"/>
              <a:t> </a:t>
            </a:r>
            <a:r>
              <a:rPr lang="sk-SK" dirty="0"/>
              <a:t/>
            </a:r>
            <a:br>
              <a:rPr lang="sk-SK" dirty="0"/>
            </a:br>
            <a:endParaRPr lang="sk-SK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1425389" y="2366682"/>
            <a:ext cx="10455742" cy="3571433"/>
          </a:xfrm>
        </p:spPr>
        <p:txBody>
          <a:bodyPr/>
          <a:lstStyle/>
          <a:p>
            <a:pPr lvl="0"/>
            <a:r>
              <a:rPr lang="sk-SK" sz="2400" dirty="0"/>
              <a:t>Implementácia do </a:t>
            </a:r>
            <a:r>
              <a:rPr lang="sk-SK" sz="2400" b="1" dirty="0"/>
              <a:t>Zákona o VŠ </a:t>
            </a:r>
            <a:r>
              <a:rPr lang="sk-SK" sz="2400" b="1" u="sng" dirty="0"/>
              <a:t>štatútu štátneho reprezentanta</a:t>
            </a:r>
            <a:r>
              <a:rPr lang="sk-SK" sz="2400" dirty="0"/>
              <a:t>, </a:t>
            </a:r>
            <a:r>
              <a:rPr lang="sk-SK" sz="2400" dirty="0" smtClean="0"/>
              <a:t>umožní jednoduchší prístup </a:t>
            </a:r>
            <a:r>
              <a:rPr lang="sk-SK" sz="2400" dirty="0"/>
              <a:t>k odbornej spôsobilosti (kvalifikácii) uznávaním športových skúseností vrcholových športovcov.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9245772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21225" y="624110"/>
            <a:ext cx="9783388" cy="1029878"/>
          </a:xfrm>
        </p:spPr>
        <p:txBody>
          <a:bodyPr>
            <a:noAutofit/>
          </a:bodyPr>
          <a:lstStyle/>
          <a:p>
            <a:r>
              <a:rPr lang="sk-SK" sz="2800" b="1" dirty="0"/>
              <a:t>Téma č. 1: Podpora vzdelávania talentovaných a vrcholových športovcov (stav, legislatíva, stredné športové školy, vysoké školy) </a:t>
            </a:r>
            <a:r>
              <a:rPr lang="sk-SK" sz="2800" dirty="0"/>
              <a:t/>
            </a:r>
            <a:br>
              <a:rPr lang="sk-SK" sz="2800" dirty="0"/>
            </a:br>
            <a:endParaRPr lang="sk-SK" sz="2800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927847" y="2245658"/>
            <a:ext cx="10576765" cy="3665563"/>
          </a:xfrm>
        </p:spPr>
        <p:txBody>
          <a:bodyPr>
            <a:normAutofit/>
          </a:bodyPr>
          <a:lstStyle/>
          <a:p>
            <a:r>
              <a:rPr lang="sk-SK" sz="2400" dirty="0" smtClean="0"/>
              <a:t>VŠ - chýba </a:t>
            </a:r>
            <a:r>
              <a:rPr lang="sk-SK" sz="2400" dirty="0"/>
              <a:t>možnosť požiadať o </a:t>
            </a:r>
            <a:r>
              <a:rPr lang="sk-SK" sz="2400" b="1" dirty="0"/>
              <a:t>individuálny študijný plán </a:t>
            </a:r>
            <a:r>
              <a:rPr lang="sk-SK" sz="2400" dirty="0"/>
              <a:t>– na rozdiel od strednej školy, kde takáto možnosť je,</a:t>
            </a:r>
            <a:endParaRPr lang="sk-SK" sz="3200" b="1" dirty="0"/>
          </a:p>
          <a:p>
            <a:r>
              <a:rPr lang="sk-SK" sz="2400" b="1" dirty="0" smtClean="0"/>
              <a:t>flexibilné </a:t>
            </a:r>
            <a:r>
              <a:rPr lang="sk-SK" sz="2400" b="1" dirty="0"/>
              <a:t>formy výučby </a:t>
            </a:r>
            <a:r>
              <a:rPr lang="sk-SK" sz="2400" dirty="0"/>
              <a:t>(individuálny </a:t>
            </a:r>
            <a:r>
              <a:rPr lang="sk-SK" sz="2400" dirty="0" smtClean="0"/>
              <a:t>učebný, </a:t>
            </a:r>
            <a:r>
              <a:rPr lang="sk-SK" sz="2400" dirty="0"/>
              <a:t>diaľkové,  externé štúdium, tútorstvo, doučovanie, asistenti, konzultácie a pod.), aby mohli kompenzovať absencie z pravidelnej školskej/vysokoškolskej dochádzky kvôli športovým súťažiam alebo sústredeniam v </a:t>
            </a:r>
            <a:r>
              <a:rPr lang="sk-SK" sz="2400" dirty="0" smtClean="0"/>
              <a:t>zahraničí,</a:t>
            </a:r>
          </a:p>
          <a:p>
            <a:r>
              <a:rPr lang="sk-SK" sz="2400" b="1" dirty="0" smtClean="0"/>
              <a:t>povoliť</a:t>
            </a:r>
            <a:r>
              <a:rPr lang="sk-SK" sz="2400" dirty="0" smtClean="0"/>
              <a:t> individuálnym plánom </a:t>
            </a:r>
            <a:r>
              <a:rPr lang="sk-SK" sz="2400" b="1" dirty="0" smtClean="0"/>
              <a:t>prekročiť max. zákonom povolenú dĺžku štúdia, </a:t>
            </a:r>
          </a:p>
        </p:txBody>
      </p:sp>
    </p:spTree>
    <p:extLst>
      <p:ext uri="{BB962C8B-B14F-4D97-AF65-F5344CB8AC3E}">
        <p14:creationId xmlns:p14="http://schemas.microsoft.com/office/powerpoint/2010/main" val="32632124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61565" y="624110"/>
            <a:ext cx="9743047" cy="1280890"/>
          </a:xfrm>
        </p:spPr>
        <p:txBody>
          <a:bodyPr>
            <a:noAutofit/>
          </a:bodyPr>
          <a:lstStyle/>
          <a:p>
            <a:r>
              <a:rPr lang="sk-SK" sz="2800" b="1" dirty="0"/>
              <a:t>Téma č. 1: Podpora vzdelávania talentovaných a vrcholových športovcov (stav, legislatíva, stredné športové školy, vysoké školy) </a:t>
            </a:r>
            <a:r>
              <a:rPr lang="sk-SK" sz="2800" dirty="0"/>
              <a:t/>
            </a:r>
            <a:br>
              <a:rPr lang="sk-SK" sz="2800" dirty="0"/>
            </a:br>
            <a:endParaRPr lang="sk-SK" sz="2800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1102659" y="2232212"/>
            <a:ext cx="10401953" cy="3679010"/>
          </a:xfrm>
        </p:spPr>
        <p:txBody>
          <a:bodyPr>
            <a:normAutofit fontScale="92500" lnSpcReduction="20000"/>
          </a:bodyPr>
          <a:lstStyle/>
          <a:p>
            <a:r>
              <a:rPr lang="sk-SK" sz="2600" b="1" dirty="0" smtClean="0"/>
              <a:t>skrátiť dĺžku </a:t>
            </a:r>
            <a:r>
              <a:rPr lang="sk-SK" sz="2600" b="1" dirty="0"/>
              <a:t>externého Bc. štúdia na 3 roky </a:t>
            </a:r>
            <a:r>
              <a:rPr lang="sk-SK" sz="2600" dirty="0"/>
              <a:t>- nakoľko mnohí športovci </a:t>
            </a:r>
            <a:r>
              <a:rPr lang="sk-SK" sz="2600" dirty="0" smtClean="0"/>
              <a:t>popri </a:t>
            </a:r>
            <a:r>
              <a:rPr lang="sk-SK" sz="2600" dirty="0"/>
              <a:t>športe získavajú trénerskú kvalifikáciu, ktorú by si </a:t>
            </a:r>
            <a:r>
              <a:rPr lang="sk-SK" sz="2600" dirty="0" smtClean="0"/>
              <a:t>takýmto </a:t>
            </a:r>
            <a:r>
              <a:rPr lang="sk-SK" sz="2600" dirty="0"/>
              <a:t>štúdiom zvýšili, ale nemuseli ju študovať odznova a 4 </a:t>
            </a:r>
            <a:r>
              <a:rPr lang="sk-SK" sz="2600" dirty="0" smtClean="0"/>
              <a:t>roky,</a:t>
            </a:r>
          </a:p>
          <a:p>
            <a:r>
              <a:rPr lang="sk-SK" sz="2600" dirty="0"/>
              <a:t>štipendijná podpora nielen individuálnych </a:t>
            </a:r>
            <a:r>
              <a:rPr lang="sk-SK" sz="2600" dirty="0" smtClean="0"/>
              <a:t>športovcov, </a:t>
            </a:r>
            <a:r>
              <a:rPr lang="sk-SK" sz="2600" dirty="0"/>
              <a:t>ale aj športovcov v kolektívnych športoch – </a:t>
            </a:r>
            <a:r>
              <a:rPr lang="sk-SK" sz="2600" b="1" dirty="0"/>
              <a:t>štipendiá na ubytovanie a stravu </a:t>
            </a:r>
            <a:r>
              <a:rPr lang="sk-SK" sz="2600" dirty="0"/>
              <a:t>(formou </a:t>
            </a:r>
            <a:r>
              <a:rPr lang="sk-SK" sz="2600" dirty="0" err="1"/>
              <a:t>voucheru</a:t>
            </a:r>
            <a:r>
              <a:rPr lang="sk-SK" sz="2600" dirty="0" smtClean="0"/>
              <a:t>),</a:t>
            </a:r>
          </a:p>
          <a:p>
            <a:r>
              <a:rPr lang="sk-SK" sz="2600" dirty="0"/>
              <a:t>možnosť špeciálnych </a:t>
            </a:r>
            <a:r>
              <a:rPr lang="sk-SK" sz="2600" b="1" dirty="0"/>
              <a:t>mobilít pre študentov </a:t>
            </a:r>
            <a:r>
              <a:rPr lang="sk-SK" sz="2600" dirty="0"/>
              <a:t>- štúdium a športový tréning v </a:t>
            </a:r>
            <a:r>
              <a:rPr lang="sk-SK" sz="2600" dirty="0" smtClean="0"/>
              <a:t>zahraničí,</a:t>
            </a:r>
          </a:p>
          <a:p>
            <a:r>
              <a:rPr lang="sk-SK" sz="2600" dirty="0" smtClean="0"/>
              <a:t>Vytvoriť a </a:t>
            </a:r>
            <a:r>
              <a:rPr lang="sk-SK" sz="2600" b="1" dirty="0" smtClean="0"/>
              <a:t>akreditovať špeciálny ŠP</a:t>
            </a:r>
            <a:r>
              <a:rPr lang="sk-SK" sz="2600" dirty="0" smtClean="0"/>
              <a:t> pre vrcholových športovcov</a:t>
            </a:r>
            <a:r>
              <a:rPr lang="sk-SK" sz="2400" dirty="0"/>
              <a:t/>
            </a:r>
            <a:br>
              <a:rPr lang="sk-SK" sz="2400" dirty="0"/>
            </a:br>
            <a:endParaRPr lang="sk-SK" sz="2400" dirty="0"/>
          </a:p>
        </p:txBody>
      </p:sp>
    </p:spTree>
    <p:extLst>
      <p:ext uri="{BB962C8B-B14F-4D97-AF65-F5344CB8AC3E}">
        <p14:creationId xmlns:p14="http://schemas.microsoft.com/office/powerpoint/2010/main" val="29345364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61565" y="624110"/>
            <a:ext cx="9743047" cy="1280890"/>
          </a:xfrm>
        </p:spPr>
        <p:txBody>
          <a:bodyPr>
            <a:noAutofit/>
          </a:bodyPr>
          <a:lstStyle/>
          <a:p>
            <a:r>
              <a:rPr lang="sk-SK" sz="2800" b="1" dirty="0"/>
              <a:t>Téma č. 1: Podpora vzdelávania talentovaných a vrcholových športovcov (stav, legislatíva, stredné športové školy, vysoké školy)</a:t>
            </a:r>
            <a:endParaRPr lang="sk-SK" sz="2800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1021976" y="2133600"/>
            <a:ext cx="10482636" cy="4320988"/>
          </a:xfrm>
        </p:spPr>
        <p:txBody>
          <a:bodyPr>
            <a:normAutofit lnSpcReduction="10000"/>
          </a:bodyPr>
          <a:lstStyle/>
          <a:p>
            <a:r>
              <a:rPr lang="sk-SK" sz="2400" b="1" dirty="0"/>
              <a:t>Poradenstvo k dvojitej kariére </a:t>
            </a:r>
            <a:r>
              <a:rPr lang="sk-SK" sz="2400" b="1" dirty="0" smtClean="0"/>
              <a:t>športovcov</a:t>
            </a:r>
          </a:p>
          <a:p>
            <a:r>
              <a:rPr lang="sk-SK" sz="2400" b="1" dirty="0"/>
              <a:t>Poradenská sieť </a:t>
            </a:r>
            <a:r>
              <a:rPr lang="sk-SK" sz="2400" b="1" dirty="0" smtClean="0"/>
              <a:t> odborníkov:</a:t>
            </a:r>
            <a:r>
              <a:rPr lang="sk-SK" sz="2400" b="1" dirty="0"/>
              <a:t/>
            </a:r>
            <a:br>
              <a:rPr lang="sk-SK" sz="2400" b="1" dirty="0"/>
            </a:br>
            <a:r>
              <a:rPr lang="sk-SK" sz="2400" dirty="0"/>
              <a:t>- </a:t>
            </a:r>
            <a:r>
              <a:rPr lang="sk-SK" sz="2400" b="1" dirty="0"/>
              <a:t>Tréneri, alebo osobitní poradcovia (tútori) </a:t>
            </a:r>
            <a:r>
              <a:rPr lang="sk-SK" sz="2400" dirty="0"/>
              <a:t>na športových zväzoch, v rezortných športových strediskách (profesionáli alebo dobrovoľníci)</a:t>
            </a:r>
            <a:br>
              <a:rPr lang="sk-SK" sz="2400" dirty="0"/>
            </a:br>
            <a:r>
              <a:rPr lang="sk-SK" sz="2400" dirty="0"/>
              <a:t>- </a:t>
            </a:r>
            <a:r>
              <a:rPr lang="sk-SK" sz="2400" b="1" dirty="0"/>
              <a:t>Odborníci v organizáciách zastupujúcich športovcov</a:t>
            </a:r>
            <a:r>
              <a:rPr lang="sk-SK" sz="2400" dirty="0"/>
              <a:t/>
            </a:r>
            <a:br>
              <a:rPr lang="sk-SK" sz="2400" dirty="0"/>
            </a:br>
            <a:r>
              <a:rPr lang="sk-SK" sz="2400" dirty="0"/>
              <a:t>- </a:t>
            </a:r>
            <a:r>
              <a:rPr lang="sk-SK" sz="2400" b="1" dirty="0"/>
              <a:t>Výchovní a profesijní poradcovia na školách</a:t>
            </a:r>
            <a:r>
              <a:rPr lang="sk-SK" sz="2400" dirty="0"/>
              <a:t/>
            </a:r>
            <a:br>
              <a:rPr lang="sk-SK" sz="2400" dirty="0"/>
            </a:br>
            <a:r>
              <a:rPr lang="sk-SK" sz="2400" b="1" dirty="0"/>
              <a:t>- Športoví psychológovia</a:t>
            </a:r>
            <a:r>
              <a:rPr lang="sk-SK" sz="2400" dirty="0"/>
              <a:t/>
            </a:r>
            <a:br>
              <a:rPr lang="sk-SK" sz="2400" dirty="0"/>
            </a:br>
            <a:r>
              <a:rPr lang="sk-SK" sz="2400" dirty="0"/>
              <a:t>- </a:t>
            </a:r>
            <a:r>
              <a:rPr lang="sk-SK" sz="2400" b="1" dirty="0"/>
              <a:t>Odborníci na VŠ, ktorí majú na starosti študijné </a:t>
            </a:r>
            <a:r>
              <a:rPr lang="sk-SK" sz="2400" b="1" dirty="0" smtClean="0"/>
              <a:t>záležitosti – študijní prodekani</a:t>
            </a:r>
            <a:r>
              <a:rPr lang="sk-SK" sz="2400" dirty="0"/>
              <a:t/>
            </a:r>
            <a:br>
              <a:rPr lang="sk-SK" sz="2400" dirty="0"/>
            </a:br>
            <a:r>
              <a:rPr lang="sk-SK" sz="2400" dirty="0"/>
              <a:t>- </a:t>
            </a:r>
            <a:r>
              <a:rPr lang="sk-SK" sz="2400" b="1" dirty="0"/>
              <a:t>Súkromní </a:t>
            </a:r>
            <a:r>
              <a:rPr lang="sk-SK" sz="2400" b="1" dirty="0" smtClean="0"/>
              <a:t>profesionálni poradcovia</a:t>
            </a:r>
            <a:r>
              <a:rPr lang="sk-SK" sz="2400" dirty="0"/>
              <a:t/>
            </a:r>
            <a:br>
              <a:rPr lang="sk-SK" sz="2400" dirty="0"/>
            </a:br>
            <a:endParaRPr lang="sk-SK" sz="2400" b="1" dirty="0"/>
          </a:p>
        </p:txBody>
      </p:sp>
    </p:spTree>
    <p:extLst>
      <p:ext uri="{BB962C8B-B14F-4D97-AF65-F5344CB8AC3E}">
        <p14:creationId xmlns:p14="http://schemas.microsoft.com/office/powerpoint/2010/main" val="11977836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48118" y="489639"/>
            <a:ext cx="9756494" cy="1280890"/>
          </a:xfrm>
        </p:spPr>
        <p:txBody>
          <a:bodyPr>
            <a:noAutofit/>
          </a:bodyPr>
          <a:lstStyle/>
          <a:p>
            <a:r>
              <a:rPr lang="sk-SK" sz="2800" b="1" dirty="0"/>
              <a:t>Téma č. 1: Podpora vzdelávania talentovaných a vrcholových športovcov (stav, legislatíva, stredné športové školy, vysoké školy)</a:t>
            </a:r>
            <a:endParaRPr lang="sk-SK" sz="2800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995082" y="2030506"/>
            <a:ext cx="10636624" cy="4504765"/>
          </a:xfrm>
        </p:spPr>
        <p:txBody>
          <a:bodyPr>
            <a:noAutofit/>
          </a:bodyPr>
          <a:lstStyle/>
          <a:p>
            <a:r>
              <a:rPr lang="sk-SK" sz="2400" dirty="0" smtClean="0"/>
              <a:t>absolvovanie odborného školenia </a:t>
            </a:r>
            <a:r>
              <a:rPr lang="sk-SK" sz="2400" dirty="0"/>
              <a:t>z oblasti duálnej kariéry (napr. formou špecializačného akreditovaného kurzu v rámci ďalšieho vzdelávania</a:t>
            </a:r>
            <a:r>
              <a:rPr lang="sk-SK" sz="2400" dirty="0" smtClean="0"/>
              <a:t>)</a:t>
            </a:r>
          </a:p>
          <a:p>
            <a:r>
              <a:rPr lang="sk-SK" sz="2400" dirty="0" smtClean="0"/>
              <a:t>zabezpečiť </a:t>
            </a:r>
            <a:r>
              <a:rPr lang="sk-SK" sz="2400" dirty="0"/>
              <a:t>kvalitu týchto kurzov – akreditácia (pozn.: odporúčanie záverov </a:t>
            </a:r>
            <a:r>
              <a:rPr lang="sk-SK" sz="2400" dirty="0" smtClean="0"/>
              <a:t>rady)</a:t>
            </a:r>
            <a:endParaRPr lang="sk-SK" sz="2400" dirty="0"/>
          </a:p>
          <a:p>
            <a:r>
              <a:rPr lang="sk-SK" sz="2400" dirty="0" smtClean="0"/>
              <a:t>prípadné </a:t>
            </a:r>
            <a:r>
              <a:rPr lang="sk-SK" sz="2400" dirty="0"/>
              <a:t>začlenenie do Národnej sústavy kvalifikácií ??? (pozn.: odporúčanie záverov rady</a:t>
            </a:r>
            <a:r>
              <a:rPr lang="sk-SK" sz="2400" dirty="0" smtClean="0"/>
              <a:t>)</a:t>
            </a:r>
          </a:p>
          <a:p>
            <a:r>
              <a:rPr lang="sk-SK" sz="2400" dirty="0" smtClean="0"/>
              <a:t>vysoké </a:t>
            </a:r>
            <a:r>
              <a:rPr lang="sk-SK" sz="2400" dirty="0"/>
              <a:t>nároky na vzdelanie </a:t>
            </a:r>
            <a:r>
              <a:rPr lang="sk-SK" sz="2400" dirty="0" smtClean="0"/>
              <a:t>trénerov</a:t>
            </a:r>
            <a:endParaRPr lang="sk-SK" sz="2400" dirty="0"/>
          </a:p>
          <a:p>
            <a:r>
              <a:rPr lang="sk-SK" sz="2400" dirty="0" smtClean="0"/>
              <a:t>nielen </a:t>
            </a:r>
            <a:r>
              <a:rPr lang="sk-SK" sz="2400" dirty="0"/>
              <a:t>starostlivosť o rast športovej výkonnosti ale aj o vzdelanie a budúcu civilnú kariéru športovca (zakomponovať do zmluvy s trénerom).</a:t>
            </a:r>
            <a:br>
              <a:rPr lang="sk-SK" sz="2400" dirty="0"/>
            </a:br>
            <a:r>
              <a:rPr lang="sk-SK" sz="2400" dirty="0"/>
              <a:t/>
            </a:r>
            <a:br>
              <a:rPr lang="sk-SK" sz="2400" dirty="0"/>
            </a:br>
            <a:endParaRPr lang="sk-SK" sz="2400" dirty="0"/>
          </a:p>
        </p:txBody>
      </p:sp>
    </p:spTree>
    <p:extLst>
      <p:ext uri="{BB962C8B-B14F-4D97-AF65-F5344CB8AC3E}">
        <p14:creationId xmlns:p14="http://schemas.microsoft.com/office/powerpoint/2010/main" val="1905808530"/>
      </p:ext>
    </p:extLst>
  </p:cSld>
  <p:clrMapOvr>
    <a:masterClrMapping/>
  </p:clrMapOvr>
</p:sld>
</file>

<file path=ppt/theme/theme1.xml><?xml version="1.0" encoding="utf-8"?>
<a:theme xmlns:a="http://schemas.openxmlformats.org/drawingml/2006/main" name="Dym">
  <a:themeElements>
    <a:clrScheme name="Dym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Dym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ym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113</TotalTime>
  <Words>825</Words>
  <Application>Microsoft Office PowerPoint</Application>
  <PresentationFormat>Širokouhlá</PresentationFormat>
  <Paragraphs>62</Paragraphs>
  <Slides>18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3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18</vt:i4>
      </vt:variant>
    </vt:vector>
  </HeadingPairs>
  <TitlesOfParts>
    <vt:vector size="22" baseType="lpstr">
      <vt:lpstr>Arial</vt:lpstr>
      <vt:lpstr>Century Gothic</vt:lpstr>
      <vt:lpstr>Wingdings 3</vt:lpstr>
      <vt:lpstr>Dym</vt:lpstr>
      <vt:lpstr>AGENDA: DVOJITÉ KARIÉRY V ŠPORTE </vt:lpstr>
      <vt:lpstr>Aké sú nedostatky a medzery v zákonoch a smerniciach na Slovensku, ktoré sa týkajú dvojitých kariér športovcov?   </vt:lpstr>
      <vt:lpstr>Téma č. 1: Podpora vzdelávania talentovaných a vrcholových športovcov (stav, legislatíva, stredné športové školy, vysoké školy)  </vt:lpstr>
      <vt:lpstr>Téma č. 1: Podpora vzdelávania talentovaných a vrcholových športovcov (stav, legislatíva, stredné športové školy, vysoké školy)  </vt:lpstr>
      <vt:lpstr>Téma č. 1: Podpora vzdelávania talentovaných a vrcholových športovcov (stav, legislatíva, stredné športové školy, vysoké školy)  </vt:lpstr>
      <vt:lpstr>Téma č. 1: Podpora vzdelávania talentovaných a vrcholových športovcov (stav, legislatíva, stredné športové školy, vysoké školy)  </vt:lpstr>
      <vt:lpstr>Téma č. 1: Podpora vzdelávania talentovaných a vrcholových športovcov (stav, legislatíva, stredné športové školy, vysoké školy)  </vt:lpstr>
      <vt:lpstr>Téma č. 1: Podpora vzdelávania talentovaných a vrcholových športovcov (stav, legislatíva, stredné športové školy, vysoké školy)</vt:lpstr>
      <vt:lpstr>Téma č. 1: Podpora vzdelávania talentovaných a vrcholových športovcov (stav, legislatíva, stredné športové školy, vysoké školy)</vt:lpstr>
      <vt:lpstr>Téma č. 1: Podpora vzdelávania talentovaných a vrcholových športovcov (stav, legislatíva, stredné športové školy, vysoké školy)</vt:lpstr>
      <vt:lpstr>Téma č. 2: Podpora dvojitých kariér športovcov zo strany rezortov zdravotníctva a sociálnych vecí (existujúca legislatíva, stav, možnosti zlepšenia podpory, spolupráca s inými rezortmi) </vt:lpstr>
      <vt:lpstr>Téma č. 2: Podpora dvojitých kariér športovcov zo strany rezortov zdravotníctva a sociálnych vecí (existujúca legislatíva, stav, možnosti zlepšenia podpory, spolupráca s inými rezortmi) </vt:lpstr>
      <vt:lpstr>Téma č. 2: Podpora dvojitých kariér športovcov zo strany rezortov zdravotníctva a sociálnych vecí (existujúca legislatíva, stav, možnosti zlepšenia podpory, spolupráca s inými rezortmi) </vt:lpstr>
      <vt:lpstr>Téma č. 2: Podpora dvojitých kariér športovcov zo strany rezortov zdravotníctva a sociálnych vecí (existujúca legislatíva, stav, možnosti zlepšenia podpory, spolupráca s inými rezortmi) </vt:lpstr>
      <vt:lpstr>Téma č. 3: Podpora dvojitých kariér športovcov zo strany rezortu práce a hospodárstva (existujúca legislatíva, stav, možnosti zlepšenia podpory, spolupráca s inými rezortmi) </vt:lpstr>
      <vt:lpstr>Téma č. 3: Podpora dvojitých kariér športovcov zo strany rezortu práce a hospodárstva (existujúca legislatíva, stav, možnosti zlepšenia podpory, spolupráca s inými rezortmi) </vt:lpstr>
      <vt:lpstr>Téma č. 3: Podpora dvojitých kariér športovcov zo strany rezortu práce a hospodárstva (existujúca legislatíva, stav, možnosti zlepšenia podpory, spolupráca s inými rezortmi) </vt:lpstr>
      <vt:lpstr>Návrhy na skvalitnenie podpory DK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AGENDA: DVOJITÉ KARIÉRY V ŠPORTE</dc:title>
  <dc:creator>Jaromír</dc:creator>
  <cp:lastModifiedBy>Jaromír</cp:lastModifiedBy>
  <cp:revision>13</cp:revision>
  <dcterms:created xsi:type="dcterms:W3CDTF">2017-04-30T07:33:04Z</dcterms:created>
  <dcterms:modified xsi:type="dcterms:W3CDTF">2017-05-03T15:17:41Z</dcterms:modified>
</cp:coreProperties>
</file>