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8" r:id="rId3"/>
    <p:sldId id="299" r:id="rId4"/>
    <p:sldId id="257" r:id="rId5"/>
    <p:sldId id="258" r:id="rId6"/>
    <p:sldId id="259" r:id="rId7"/>
    <p:sldId id="260" r:id="rId8"/>
    <p:sldId id="261" r:id="rId9"/>
    <p:sldId id="262" r:id="rId10"/>
    <p:sldId id="307" r:id="rId11"/>
    <p:sldId id="283" r:id="rId12"/>
    <p:sldId id="291" r:id="rId13"/>
    <p:sldId id="284" r:id="rId14"/>
    <p:sldId id="292" r:id="rId15"/>
    <p:sldId id="285" r:id="rId16"/>
    <p:sldId id="304" r:id="rId17"/>
    <p:sldId id="286" r:id="rId18"/>
    <p:sldId id="287" r:id="rId19"/>
    <p:sldId id="288" r:id="rId20"/>
    <p:sldId id="289" r:id="rId21"/>
    <p:sldId id="309" r:id="rId22"/>
    <p:sldId id="308" r:id="rId23"/>
    <p:sldId id="310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2" r:id="rId34"/>
    <p:sldId id="273" r:id="rId35"/>
    <p:sldId id="274" r:id="rId36"/>
    <p:sldId id="290" r:id="rId37"/>
    <p:sldId id="275" r:id="rId38"/>
    <p:sldId id="276" r:id="rId39"/>
    <p:sldId id="280" r:id="rId40"/>
    <p:sldId id="277" r:id="rId41"/>
    <p:sldId id="278" r:id="rId42"/>
    <p:sldId id="279" r:id="rId43"/>
    <p:sldId id="281" r:id="rId44"/>
    <p:sldId id="295" r:id="rId45"/>
    <p:sldId id="296" r:id="rId46"/>
    <p:sldId id="297" r:id="rId47"/>
    <p:sldId id="282" r:id="rId48"/>
    <p:sldId id="306" r:id="rId49"/>
    <p:sldId id="305" r:id="rId50"/>
    <p:sldId id="294" r:id="rId51"/>
    <p:sldId id="293" r:id="rId52"/>
    <p:sldId id="301" r:id="rId53"/>
    <p:sldId id="300" r:id="rId54"/>
    <p:sldId id="302" r:id="rId55"/>
    <p:sldId id="303" r:id="rId56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18. 2. 2019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18. 2. 2019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18. 2. 2019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18. 2. 2019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18. 2. 2019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18. 2. 2019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18. 2. 2019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18. 2. 2019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18. 2. 2019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18. 2. 2019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18. 2. 2019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2E2F3-A957-4897-AE39-228CC061DCDB}" type="datetimeFigureOut">
              <a:rPr lang="sk-SK" smtClean="0"/>
              <a:t>18. 2. 2019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UfCCo_x1oI" TargetMode="External"/><Relationship Id="rId2" Type="http://schemas.openxmlformats.org/officeDocument/2006/relationships/hyperlink" Target="https://www.youtube.com/watch?v=Od8UjEqPEm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sk.wikipedia.org/wiki/Skok_do_dia%C4%BEky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youtube.com/watch?v=eFplPnZBY5o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youtube.com/watch?v=k_oQavPCM_o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youtube.com/watch?v=qVO89xE8o1I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uni.cz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sk.wikipedia.org/w/index.php?title=Gabriele_Reinsch&amp;action=edit&amp;redlink=1" TargetMode="External"/><Relationship Id="rId2" Type="http://schemas.openxmlformats.org/officeDocument/2006/relationships/hyperlink" Target="https://sk.wikipedia.org/w/index.php?title=J%C3%BCrgen_Schult&amp;action=edit&amp;redlink=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hyperlink" Target="https://www.youtube.com/watch?v=6qfwfmyVymg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Christian_Taylor" TargetMode="External"/><Relationship Id="rId3" Type="http://schemas.openxmlformats.org/officeDocument/2006/relationships/hyperlink" Target="https://cs.wikipedia.org/wiki/Michelle_Carterov%C3%A1" TargetMode="External"/><Relationship Id="rId7" Type="http://schemas.openxmlformats.org/officeDocument/2006/relationships/hyperlink" Target="https://cs.wikipedia.org/wiki/Jeff_Henderson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Keshorn_Walcott" TargetMode="External"/><Relationship Id="rId5" Type="http://schemas.openxmlformats.org/officeDocument/2006/relationships/hyperlink" Target="https://cs.wikipedia.org/wiki/Christoph_Harting" TargetMode="External"/><Relationship Id="rId4" Type="http://schemas.openxmlformats.org/officeDocument/2006/relationships/hyperlink" Target="https://cs.wikipedia.org/wiki/Tomasz_Majewski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az.sk/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Teória a Didaktika Atletiky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098" name="Picture 2" descr="Atletika, Skok O &amp;Zcaron;rdi, Športové, Junior Gala Mannhei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9"/>
            <a:ext cx="252028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tletika, Športové, Hod Oštep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252" y="260649"/>
            <a:ext cx="27003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tletika, Športové, Preká&amp;zcaron;k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95801"/>
            <a:ext cx="2664295" cy="177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ráha, Atletika, 100M, Športové, Brán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952630"/>
            <a:ext cx="3874031" cy="258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Športové, Atletika, Skok Vysoký, Junior Gala Mannhei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521" y="3952629"/>
            <a:ext cx="3874031" cy="258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92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dirty="0" smtClean="0"/>
              <a:t>              HISTÓRIA </a:t>
            </a:r>
            <a:r>
              <a:rPr lang="sk-SK" dirty="0" smtClean="0"/>
              <a:t>ATLETIKY</a:t>
            </a:r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" r="-30" b="13235"/>
          <a:stretch/>
        </p:blipFill>
        <p:spPr>
          <a:xfrm>
            <a:off x="251520" y="1869232"/>
            <a:ext cx="8640960" cy="4872136"/>
          </a:xfrm>
          <a:prstGeom prst="rect">
            <a:avLst/>
          </a:prstGeom>
        </p:spPr>
      </p:pic>
      <p:sp>
        <p:nvSpPr>
          <p:cNvPr id="3" name="AutoShape 2" descr="https://upload.wikimedia.org/wikipedia/commons/thumb/8/8b/Hoplitodromos_Louvre_MN704.jpg/220px-Hoplitodromos_Louvre_MN704.jpg"/>
          <p:cNvSpPr>
            <a:spLocks noChangeAspect="1" noChangeArrowheads="1"/>
          </p:cNvSpPr>
          <p:nvPr/>
        </p:nvSpPr>
        <p:spPr bwMode="auto">
          <a:xfrm>
            <a:off x="155574" y="-144463"/>
            <a:ext cx="1341211" cy="134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5124" name="Picture 4" descr="https://upload.wikimedia.org/wikipedia/commons/thumb/8/8b/Hoplitodromos_Louvre_MN704.jpg/220px-Hoplitodromos_Louvre_MN7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980" y="126254"/>
            <a:ext cx="20955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Beh na jedno stadion"/>
          <p:cNvSpPr>
            <a:spLocks noChangeAspect="1" noChangeArrowheads="1"/>
          </p:cNvSpPr>
          <p:nvPr/>
        </p:nvSpPr>
        <p:spPr bwMode="auto">
          <a:xfrm flipH="1">
            <a:off x="-5002047" y="-144463"/>
            <a:ext cx="5157622" cy="515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26254"/>
            <a:ext cx="1872208" cy="175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97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dirty="0" smtClean="0"/>
              <a:t>HISTÓRIA ATLETIKY 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b="1" dirty="0" smtClean="0"/>
          </a:p>
          <a:p>
            <a:pPr marL="0" indent="0">
              <a:buNone/>
            </a:pPr>
            <a:endParaRPr lang="sk-SK" b="1" dirty="0" smtClean="0"/>
          </a:p>
          <a:p>
            <a:pPr marL="0" indent="0">
              <a:buNone/>
            </a:pPr>
            <a:endParaRPr lang="sk-SK" b="1" dirty="0"/>
          </a:p>
          <a:p>
            <a:pPr marL="0" indent="0">
              <a:buNone/>
            </a:pPr>
            <a:endParaRPr lang="sk-SK" b="1" dirty="0" smtClean="0"/>
          </a:p>
          <a:p>
            <a:pPr marL="0" indent="0">
              <a:buNone/>
            </a:pPr>
            <a:endParaRPr lang="sk-SK" b="1" dirty="0"/>
          </a:p>
          <a:p>
            <a:pPr marL="0" indent="0">
              <a:buNone/>
            </a:pPr>
            <a:r>
              <a:rPr lang="sk-SK" b="1" dirty="0" smtClean="0"/>
              <a:t>Beh </a:t>
            </a:r>
            <a:r>
              <a:rPr lang="sk-SK" dirty="0" smtClean="0"/>
              <a:t>na 1 </a:t>
            </a:r>
            <a:r>
              <a:rPr lang="sk-SK" dirty="0" err="1" smtClean="0"/>
              <a:t>stadion</a:t>
            </a:r>
            <a:r>
              <a:rPr lang="sk-SK" dirty="0" smtClean="0"/>
              <a:t> (192,27m) a 2 </a:t>
            </a:r>
            <a:r>
              <a:rPr lang="sk-SK" dirty="0" err="1" smtClean="0"/>
              <a:t>stadiá</a:t>
            </a:r>
            <a:r>
              <a:rPr lang="sk-SK" dirty="0" smtClean="0"/>
              <a:t> (</a:t>
            </a:r>
            <a:r>
              <a:rPr lang="sk-SK" dirty="0" err="1" smtClean="0"/>
              <a:t>diaulos</a:t>
            </a:r>
            <a:r>
              <a:rPr lang="sk-SK" dirty="0" smtClean="0"/>
              <a:t>)</a:t>
            </a:r>
          </a:p>
          <a:p>
            <a:pPr>
              <a:buFontTx/>
              <a:buChar char="-"/>
            </a:pPr>
            <a:r>
              <a:rPr lang="sk-SK" dirty="0" smtClean="0"/>
              <a:t>bloky boli žulové a drevené obdĺžniky s ryhami</a:t>
            </a:r>
          </a:p>
          <a:p>
            <a:pPr marL="0" indent="0">
              <a:buNone/>
            </a:pPr>
            <a:r>
              <a:rPr lang="sk-SK" dirty="0" smtClean="0"/>
              <a:t>LOH 1896: beh na 100 a 400m + 110 </a:t>
            </a:r>
            <a:r>
              <a:rPr lang="sk-SK" dirty="0" err="1" smtClean="0"/>
              <a:t>prek</a:t>
            </a:r>
            <a:r>
              <a:rPr lang="sk-SK" dirty="0" smtClean="0"/>
              <a:t>.</a:t>
            </a:r>
          </a:p>
        </p:txBody>
      </p:sp>
      <p:pic>
        <p:nvPicPr>
          <p:cNvPr id="4" name="Obrázok 3"/>
          <p:cNvPicPr/>
          <p:nvPr/>
        </p:nvPicPr>
        <p:blipFill rotWithShape="1">
          <a:blip r:embed="rId2"/>
          <a:srcRect l="17549" t="16176" r="18212" b="24664"/>
          <a:stretch/>
        </p:blipFill>
        <p:spPr bwMode="auto">
          <a:xfrm>
            <a:off x="611560" y="1514474"/>
            <a:ext cx="4464496" cy="26346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ok 5"/>
          <p:cNvPicPr/>
          <p:nvPr/>
        </p:nvPicPr>
        <p:blipFill rotWithShape="1">
          <a:blip r:embed="rId3"/>
          <a:srcRect l="33609" t="16765" r="34934" b="7004"/>
          <a:stretch/>
        </p:blipFill>
        <p:spPr bwMode="auto">
          <a:xfrm>
            <a:off x="5868144" y="620688"/>
            <a:ext cx="2664296" cy="35283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0718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sk-SK" dirty="0"/>
              <a:t>HISTÓRIA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ATLETIKY 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endParaRPr lang="sk-SK" dirty="0" smtClean="0"/>
          </a:p>
          <a:p>
            <a:pPr marL="0" indent="0">
              <a:buNone/>
            </a:pPr>
            <a:endParaRPr lang="sk-SK" b="1" dirty="0" smtClean="0"/>
          </a:p>
          <a:p>
            <a:pPr marL="0" indent="0">
              <a:buNone/>
            </a:pPr>
            <a:endParaRPr lang="sk-SK" b="1" dirty="0"/>
          </a:p>
          <a:p>
            <a:pPr marL="0" indent="0">
              <a:buNone/>
            </a:pPr>
            <a:r>
              <a:rPr lang="sk-SK" b="1" dirty="0" smtClean="0"/>
              <a:t>Beh </a:t>
            </a:r>
            <a:r>
              <a:rPr lang="sk-SK" b="1" dirty="0"/>
              <a:t>na </a:t>
            </a:r>
            <a:r>
              <a:rPr lang="sk-SK" b="1" dirty="0" smtClean="0"/>
              <a:t>stredné a dlhé </a:t>
            </a:r>
            <a:r>
              <a:rPr lang="sk-SK" b="1" dirty="0" err="1"/>
              <a:t>vzd</a:t>
            </a:r>
            <a:r>
              <a:rPr lang="sk-SK" b="1" dirty="0"/>
              <a:t>. </a:t>
            </a:r>
            <a:r>
              <a:rPr lang="sk-SK" dirty="0"/>
              <a:t>(800, 1500, 5km,10km+ maratón: </a:t>
            </a:r>
            <a:r>
              <a:rPr lang="sk-SK" dirty="0" err="1"/>
              <a:t>Paavo</a:t>
            </a:r>
            <a:r>
              <a:rPr lang="sk-SK" dirty="0"/>
              <a:t> </a:t>
            </a:r>
            <a:r>
              <a:rPr lang="sk-SK" dirty="0" err="1"/>
              <a:t>Nurmi</a:t>
            </a:r>
            <a:r>
              <a:rPr lang="sk-SK" dirty="0"/>
              <a:t> a Emil </a:t>
            </a:r>
            <a:r>
              <a:rPr lang="sk-SK" dirty="0" err="1"/>
              <a:t>Zátopek</a:t>
            </a:r>
            <a:r>
              <a:rPr lang="sk-SK" dirty="0"/>
              <a:t> </a:t>
            </a:r>
            <a:r>
              <a:rPr lang="sk-SK" dirty="0" smtClean="0"/>
              <a:t>- zakladateľ </a:t>
            </a:r>
            <a:r>
              <a:rPr lang="sk-SK" dirty="0"/>
              <a:t>intervalovej metódy: 100x400m s 200/100m </a:t>
            </a:r>
            <a:r>
              <a:rPr lang="sk-SK" dirty="0" smtClean="0"/>
              <a:t>medzi</a:t>
            </a:r>
          </a:p>
          <a:p>
            <a:pPr marL="0" indent="0">
              <a:buNone/>
            </a:pPr>
            <a:r>
              <a:rPr lang="sk-SK" dirty="0" smtClean="0"/>
              <a:t>klusom</a:t>
            </a:r>
            <a:r>
              <a:rPr lang="sk-SK" dirty="0"/>
              <a:t>, LOH 1952: </a:t>
            </a: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3 </a:t>
            </a:r>
            <a:r>
              <a:rPr lang="sk-SK" dirty="0"/>
              <a:t>zlaté m.) 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4" name="Obrázok 3"/>
          <p:cNvPicPr/>
          <p:nvPr/>
        </p:nvPicPr>
        <p:blipFill rotWithShape="1">
          <a:blip r:embed="rId2"/>
          <a:srcRect l="21027" t="17353" r="22351" b="17013"/>
          <a:stretch/>
        </p:blipFill>
        <p:spPr bwMode="auto">
          <a:xfrm>
            <a:off x="3203848" y="332656"/>
            <a:ext cx="5472608" cy="29153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70" name="Picture 2" descr="https://s-media-cache-ak0.pinimg.com/236x/6a/30/c8/6a30c8c4f20c9ee5c753111f055d1c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33" y="1628800"/>
            <a:ext cx="224790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publishing.cdlib.org/ucpressebooks/data/13030/x1/ft1q2nb0x1/figures/ft1q2nb0x1_00069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581128"/>
            <a:ext cx="3513584" cy="189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96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dirty="0"/>
              <a:t>HISTÓRIA ATLETIKY 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k-SK" b="1" u="sng" dirty="0" smtClean="0"/>
              <a:t>SKOK DO VÝŠKY: </a:t>
            </a:r>
          </a:p>
          <a:p>
            <a:pPr marL="0" indent="0">
              <a:buNone/>
            </a:pPr>
            <a:r>
              <a:rPr lang="sk-SK" b="1" dirty="0" err="1" smtClean="0"/>
              <a:t>Sweeney</a:t>
            </a:r>
            <a:r>
              <a:rPr lang="sk-SK" dirty="0" smtClean="0"/>
              <a:t> 1957 technika </a:t>
            </a:r>
            <a:r>
              <a:rPr lang="sk-SK" b="1" dirty="0" smtClean="0"/>
              <a:t>strihom/nožničky</a:t>
            </a:r>
            <a:r>
              <a:rPr lang="sk-SK" dirty="0" smtClean="0"/>
              <a:t> (197 cm</a:t>
            </a:r>
            <a:r>
              <a:rPr lang="sk-SK" dirty="0"/>
              <a:t>) </a:t>
            </a:r>
            <a:r>
              <a:rPr lang="sk-SK" dirty="0">
                <a:hlinkClick r:id="rId2"/>
              </a:rPr>
              <a:t>https://</a:t>
            </a:r>
            <a:r>
              <a:rPr lang="sk-SK" dirty="0" smtClean="0">
                <a:hlinkClick r:id="rId2"/>
              </a:rPr>
              <a:t>www.youtube.com/watch?v=Od8UjEqPEms</a:t>
            </a:r>
            <a:endParaRPr lang="sk-SK" dirty="0" smtClean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r>
              <a:rPr lang="sk-SK" b="1" dirty="0" err="1" smtClean="0"/>
              <a:t>Horine</a:t>
            </a:r>
            <a:r>
              <a:rPr lang="sk-SK" dirty="0" smtClean="0"/>
              <a:t> 1912 </a:t>
            </a:r>
            <a:r>
              <a:rPr lang="sk-SK" b="1" dirty="0" smtClean="0"/>
              <a:t>prevalením bočne </a:t>
            </a:r>
          </a:p>
          <a:p>
            <a:pPr marL="0" indent="0">
              <a:buNone/>
            </a:pPr>
            <a:r>
              <a:rPr lang="sk-SK" dirty="0" err="1" smtClean="0"/>
              <a:t>horajnom</a:t>
            </a:r>
            <a:r>
              <a:rPr lang="sk-SK" dirty="0" smtClean="0"/>
              <a:t> (200cm)</a:t>
            </a:r>
          </a:p>
          <a:p>
            <a:pPr marL="0" indent="0">
              <a:buNone/>
            </a:pPr>
            <a:endParaRPr lang="sk-SK" b="1" dirty="0" smtClean="0"/>
          </a:p>
          <a:p>
            <a:pPr marL="0" indent="0">
              <a:buNone/>
            </a:pPr>
            <a:r>
              <a:rPr lang="sk-SK" b="1" dirty="0" smtClean="0"/>
              <a:t>Western </a:t>
            </a:r>
            <a:r>
              <a:rPr lang="sk-SK" b="1" dirty="0" err="1" smtClean="0"/>
              <a:t>roll</a:t>
            </a:r>
            <a:r>
              <a:rPr lang="sk-SK" b="1" dirty="0"/>
              <a:t> </a:t>
            </a:r>
            <a:r>
              <a:rPr lang="sk-SK" dirty="0">
                <a:hlinkClick r:id="rId3"/>
              </a:rPr>
              <a:t>https://</a:t>
            </a:r>
            <a:r>
              <a:rPr lang="sk-SK" dirty="0" smtClean="0">
                <a:hlinkClick r:id="rId3"/>
              </a:rPr>
              <a:t>www.youtube.com/watch?v=RUfCCo_x1oI</a:t>
            </a:r>
            <a:endParaRPr lang="sk-SK" dirty="0" smtClean="0"/>
          </a:p>
          <a:p>
            <a:pPr marL="0" indent="0">
              <a:buNone/>
            </a:pPr>
            <a:endParaRPr lang="sk-SK" dirty="0" smtClean="0"/>
          </a:p>
        </p:txBody>
      </p:sp>
      <p:pic>
        <p:nvPicPr>
          <p:cNvPr id="4" name="Obrázok 3"/>
          <p:cNvPicPr/>
          <p:nvPr/>
        </p:nvPicPr>
        <p:blipFill rotWithShape="1">
          <a:blip r:embed="rId4"/>
          <a:srcRect l="38411" t="40294" r="42550" b="37631"/>
          <a:stretch/>
        </p:blipFill>
        <p:spPr bwMode="auto">
          <a:xfrm>
            <a:off x="5364088" y="404664"/>
            <a:ext cx="2463527" cy="17944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ok 4"/>
          <p:cNvPicPr/>
          <p:nvPr/>
        </p:nvPicPr>
        <p:blipFill rotWithShape="1">
          <a:blip r:embed="rId5"/>
          <a:srcRect l="38245" t="47353" r="50497" b="18505"/>
          <a:stretch/>
        </p:blipFill>
        <p:spPr bwMode="auto">
          <a:xfrm>
            <a:off x="6156176" y="2996952"/>
            <a:ext cx="2880320" cy="36724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310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HISTÓRIA ATLETIKY 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k-SK" b="1" dirty="0" err="1"/>
              <a:t>Stewart</a:t>
            </a:r>
            <a:r>
              <a:rPr lang="sk-SK" b="1" dirty="0"/>
              <a:t> </a:t>
            </a:r>
            <a:r>
              <a:rPr lang="sk-SK" dirty="0"/>
              <a:t>(zač. 20 st.) </a:t>
            </a:r>
            <a:r>
              <a:rPr lang="sk-SK" b="1" dirty="0"/>
              <a:t>prevalením obkročmo</a:t>
            </a:r>
            <a:r>
              <a:rPr lang="sk-SK" dirty="0"/>
              <a:t> – </a:t>
            </a:r>
            <a:r>
              <a:rPr lang="sk-SK" dirty="0" smtClean="0"/>
              <a:t>WR: (</a:t>
            </a:r>
            <a:r>
              <a:rPr lang="sk-SK" dirty="0" err="1"/>
              <a:t>Jaščenko</a:t>
            </a:r>
            <a:r>
              <a:rPr lang="sk-SK" dirty="0"/>
              <a:t> 235 cm)</a:t>
            </a:r>
          </a:p>
          <a:p>
            <a:pPr marL="0" indent="0">
              <a:buNone/>
            </a:pPr>
            <a:endParaRPr lang="sk-SK" b="1" dirty="0" smtClean="0"/>
          </a:p>
          <a:p>
            <a:pPr marL="0" indent="0">
              <a:buNone/>
            </a:pPr>
            <a:endParaRPr lang="sk-SK" b="1" dirty="0"/>
          </a:p>
          <a:p>
            <a:pPr marL="0" indent="0">
              <a:buNone/>
            </a:pPr>
            <a:endParaRPr lang="sk-SK" b="1" dirty="0" smtClean="0"/>
          </a:p>
          <a:p>
            <a:pPr marL="0" indent="0">
              <a:buNone/>
            </a:pPr>
            <a:endParaRPr lang="sk-SK" b="1" dirty="0" smtClean="0"/>
          </a:p>
          <a:p>
            <a:pPr marL="0" indent="0">
              <a:buNone/>
            </a:pPr>
            <a:r>
              <a:rPr lang="sk-SK" b="1" dirty="0" err="1" smtClean="0"/>
              <a:t>Fosbury</a:t>
            </a:r>
            <a:r>
              <a:rPr lang="sk-SK" dirty="0" smtClean="0"/>
              <a:t> </a:t>
            </a:r>
            <a:r>
              <a:rPr lang="sk-SK" dirty="0"/>
              <a:t>(LOH 1968) </a:t>
            </a:r>
            <a:r>
              <a:rPr lang="sk-SK" b="1" dirty="0"/>
              <a:t>chrbtová technika </a:t>
            </a:r>
            <a:r>
              <a:rPr lang="sk-SK" dirty="0" err="1" smtClean="0"/>
              <a:t>flop</a:t>
            </a: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(</a:t>
            </a:r>
            <a:r>
              <a:rPr lang="sk-SK" dirty="0"/>
              <a:t>245 cm </a:t>
            </a:r>
            <a:r>
              <a:rPr lang="sk-SK" dirty="0" err="1"/>
              <a:t>Sotomayor</a:t>
            </a:r>
            <a:r>
              <a:rPr lang="sk-SK" dirty="0"/>
              <a:t>: 1993; </a:t>
            </a: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209 </a:t>
            </a:r>
            <a:r>
              <a:rPr lang="sk-SK" dirty="0"/>
              <a:t>cm </a:t>
            </a:r>
            <a:r>
              <a:rPr lang="sk-SK" dirty="0" err="1"/>
              <a:t>Kostadinová</a:t>
            </a:r>
            <a:r>
              <a:rPr lang="sk-SK" dirty="0"/>
              <a:t>: 1987)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5122" name="Picture 2" descr="Valerij Brum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28839"/>
            <a:ext cx="2736304" cy="157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172" y="2348880"/>
            <a:ext cx="4409628" cy="195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93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algn="l"/>
            <a:r>
              <a:rPr lang="sk-SK" dirty="0"/>
              <a:t>HISTÓRIA ATLETIKY 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b="1" u="sng" dirty="0" smtClean="0"/>
              <a:t>SKOK DO DIAĽKY:</a:t>
            </a:r>
          </a:p>
          <a:p>
            <a:pPr marL="0" indent="0">
              <a:buNone/>
            </a:pPr>
            <a:r>
              <a:rPr lang="sk-SK" dirty="0" err="1" smtClean="0"/>
              <a:t>Haltery</a:t>
            </a:r>
            <a:r>
              <a:rPr lang="sk-SK" dirty="0" smtClean="0"/>
              <a:t> (1,5-4,5 kg kamenné/drevené činky)</a:t>
            </a:r>
            <a:endParaRPr lang="sk-SK" dirty="0"/>
          </a:p>
          <a:p>
            <a:pPr>
              <a:buFontTx/>
              <a:buChar char="-"/>
            </a:pPr>
            <a:r>
              <a:rPr lang="sk-SK" dirty="0" smtClean="0"/>
              <a:t>Technika strihom (2,5-3,5 kroku)</a:t>
            </a:r>
          </a:p>
          <a:p>
            <a:pPr>
              <a:buFontTx/>
              <a:buChar char="-"/>
            </a:pPr>
            <a:r>
              <a:rPr lang="sk-SK" dirty="0" smtClean="0"/>
              <a:t>Technika </a:t>
            </a:r>
            <a:r>
              <a:rPr lang="sk-SK" dirty="0" err="1" smtClean="0"/>
              <a:t>kročná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Technika závesom</a:t>
            </a:r>
            <a:endParaRPr lang="sk-SK" dirty="0"/>
          </a:p>
        </p:txBody>
      </p:sp>
      <p:pic>
        <p:nvPicPr>
          <p:cNvPr id="6146" name="Picture 2" descr="https://upload.wikimedia.org/wikipedia/commons/d/db/Halteres_from_ancient_Gree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00656"/>
            <a:ext cx="4752528" cy="316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ancientolympics.arts.kuleuven.be/picEN/slides/P00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581128"/>
            <a:ext cx="2664296" cy="190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albertominetti.it/albertominetti.it/Palaeo_Loco_Blog/Entries/2002/11/17_Halteres_used_in_ancient_Olympic_long_jump_files/reconstructed%20jump%20sma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502" y="980728"/>
            <a:ext cx="5471889" cy="128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81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05273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sk-SK" dirty="0"/>
              <a:t>https://www.stream.cz/sportovni-okamziky/659233-nejslavnejsi-skok-do-dalky-1968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24944"/>
            <a:ext cx="6400800" cy="2713856"/>
          </a:xfrm>
        </p:spPr>
        <p:txBody>
          <a:bodyPr>
            <a:normAutofit/>
          </a:bodyPr>
          <a:lstStyle/>
          <a:p>
            <a:r>
              <a:rPr lang="sk-SK" b="1" dirty="0" smtClean="0"/>
              <a:t>BOB BEAMON 890 cm</a:t>
            </a:r>
          </a:p>
          <a:p>
            <a:endParaRPr lang="sk-SK" b="1" dirty="0" smtClean="0"/>
          </a:p>
          <a:p>
            <a:r>
              <a:rPr lang="sk-SK" b="1" dirty="0">
                <a:hlinkClick r:id="rId2"/>
              </a:rPr>
              <a:t>https://</a:t>
            </a:r>
            <a:r>
              <a:rPr lang="sk-SK" b="1" dirty="0" smtClean="0">
                <a:hlinkClick r:id="rId2"/>
              </a:rPr>
              <a:t>sk.wikipedia.org/wiki/Skok_do_dia%C4%BEky</a:t>
            </a:r>
            <a:r>
              <a:rPr lang="sk-SK" b="1" dirty="0" smtClean="0"/>
              <a:t> </a:t>
            </a:r>
            <a:r>
              <a:rPr lang="sk-SK" b="1" dirty="0" smtClean="0"/>
              <a:t>(1,5 strih)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439551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sk-SK" dirty="0"/>
              <a:t>HISTÓRIA ATLETIKY 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800" b="1" u="sng" dirty="0" smtClean="0"/>
              <a:t>SKOK O ŽRDI</a:t>
            </a:r>
            <a:r>
              <a:rPr lang="sk-SK" sz="2800" b="1" u="sng" dirty="0"/>
              <a:t>: </a:t>
            </a:r>
            <a:r>
              <a:rPr lang="sk-SK" sz="2800" b="1" u="sng" dirty="0">
                <a:hlinkClick r:id="rId2"/>
              </a:rPr>
              <a:t>https://</a:t>
            </a:r>
            <a:r>
              <a:rPr lang="sk-SK" sz="2800" b="1" u="sng" dirty="0" smtClean="0">
                <a:hlinkClick r:id="rId2"/>
              </a:rPr>
              <a:t>www.youtube.com/watch?v=eFplPnZBY5o</a:t>
            </a:r>
            <a:endParaRPr lang="sk-SK" sz="2800" b="1" u="sng" dirty="0" smtClean="0"/>
          </a:p>
          <a:p>
            <a:pPr marL="0" indent="0">
              <a:buNone/>
            </a:pPr>
            <a:r>
              <a:rPr lang="sk-SK" sz="2800" b="1" u="sng" dirty="0" smtClean="0"/>
              <a:t>https</a:t>
            </a:r>
            <a:r>
              <a:rPr lang="sk-SK" sz="2800" b="1" u="sng" dirty="0"/>
              <a:t>://www.youtube.com/watch?v=i5yqERsH4uA</a:t>
            </a:r>
            <a:endParaRPr lang="sk-SK" sz="2800" b="1" u="sng" dirty="0" smtClean="0"/>
          </a:p>
          <a:p>
            <a:pPr>
              <a:buFontTx/>
              <a:buChar char="-"/>
            </a:pPr>
            <a:r>
              <a:rPr lang="sk-SK" sz="2800" dirty="0" smtClean="0"/>
              <a:t>preskok cez potok alebo do výšky</a:t>
            </a:r>
          </a:p>
          <a:p>
            <a:pPr>
              <a:buFontTx/>
              <a:buChar char="-"/>
            </a:pPr>
            <a:r>
              <a:rPr lang="sk-SK" sz="2800" dirty="0"/>
              <a:t>b</a:t>
            </a:r>
            <a:r>
              <a:rPr lang="sk-SK" sz="2800" dirty="0" smtClean="0"/>
              <a:t>ambusové tyče – technika „striešky“ r. 1912</a:t>
            </a:r>
          </a:p>
          <a:p>
            <a:pPr>
              <a:buFontTx/>
              <a:buChar char="-"/>
            </a:pPr>
            <a:r>
              <a:rPr lang="sk-SK" sz="2800" dirty="0" smtClean="0"/>
              <a:t>vývoj laminátových žrdí po r. 1961</a:t>
            </a:r>
          </a:p>
          <a:p>
            <a:pPr>
              <a:buFontTx/>
              <a:buChar char="-"/>
            </a:pPr>
            <a:endParaRPr lang="sk-SK" sz="2800" dirty="0"/>
          </a:p>
        </p:txBody>
      </p:sp>
      <p:pic>
        <p:nvPicPr>
          <p:cNvPr id="8194" name="Picture 2" descr="http://illumin.usc.edu/assets/media/255/Pole%20Vault%20Fig%2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4365104"/>
            <a:ext cx="5715000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72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dirty="0"/>
              <a:t>HISTÓRIA ATLETIKY 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sk-SK" b="1" u="sng" dirty="0" smtClean="0"/>
              <a:t>VRH GUĽOU:</a:t>
            </a:r>
          </a:p>
          <a:p>
            <a:pPr marL="0" indent="0">
              <a:buNone/>
            </a:pPr>
            <a:r>
              <a:rPr lang="sk-SK" dirty="0" smtClean="0"/>
              <a:t>Hod kamennou kockou v Škótsku</a:t>
            </a:r>
          </a:p>
          <a:p>
            <a:pPr marL="0" indent="0">
              <a:buNone/>
            </a:pPr>
            <a:r>
              <a:rPr lang="sk-SK" dirty="0" smtClean="0"/>
              <a:t>Vrh delovou guľou</a:t>
            </a:r>
          </a:p>
          <a:p>
            <a:pPr marL="0" indent="0">
              <a:buNone/>
            </a:pPr>
            <a:r>
              <a:rPr lang="sk-SK" dirty="0" smtClean="0"/>
              <a:t>Vrhačský sektor štvorec neskôr kruh</a:t>
            </a:r>
          </a:p>
          <a:p>
            <a:pPr marL="0" indent="0">
              <a:buNone/>
            </a:pPr>
            <a:r>
              <a:rPr lang="sk-SK" dirty="0" smtClean="0"/>
              <a:t>Súčet vrhu pravou a ľavou pažou</a:t>
            </a:r>
          </a:p>
          <a:p>
            <a:pPr marL="0" indent="0">
              <a:buNone/>
            </a:pPr>
            <a:r>
              <a:rPr lang="sk-SK" dirty="0" smtClean="0"/>
              <a:t>Chrbtová technika, poskokom/</a:t>
            </a:r>
            <a:r>
              <a:rPr lang="sk-SK" dirty="0" err="1" smtClean="0"/>
              <a:t>sunom</a:t>
            </a:r>
            <a:endParaRPr lang="sk-SK" dirty="0" smtClean="0"/>
          </a:p>
          <a:p>
            <a:pPr marL="0" indent="0">
              <a:buNone/>
            </a:pPr>
            <a:r>
              <a:rPr lang="sk-SK" dirty="0" err="1" smtClean="0"/>
              <a:t>Baryšnikov</a:t>
            </a:r>
            <a:r>
              <a:rPr lang="sk-SK" dirty="0" smtClean="0"/>
              <a:t> rotačná </a:t>
            </a:r>
            <a:r>
              <a:rPr lang="sk-SK" dirty="0"/>
              <a:t>technika </a:t>
            </a:r>
            <a:endParaRPr lang="sk-SK" dirty="0" smtClean="0"/>
          </a:p>
          <a:p>
            <a:pPr marL="0" indent="0">
              <a:buNone/>
            </a:pPr>
            <a:r>
              <a:rPr lang="sk-SK" dirty="0">
                <a:hlinkClick r:id="rId2"/>
              </a:rPr>
              <a:t>https://</a:t>
            </a:r>
            <a:r>
              <a:rPr lang="sk-SK" dirty="0" smtClean="0">
                <a:hlinkClick r:id="rId2"/>
              </a:rPr>
              <a:t>www.youtube.com/watch?v=k_oQavPCM_o</a:t>
            </a:r>
            <a:endParaRPr lang="sk-SK" dirty="0" smtClean="0"/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9218" name="Picture 2" descr="TRACK STARS - stock 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681" y="0"/>
            <a:ext cx="287731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33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pPr algn="l"/>
            <a:r>
              <a:rPr lang="sk-SK" dirty="0"/>
              <a:t>HISTÓRIA ATLETIKY 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58924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sk-SK" sz="7400" b="1" u="sng" dirty="0" smtClean="0"/>
              <a:t>HOD OŠTEPOM:</a:t>
            </a:r>
          </a:p>
          <a:p>
            <a:pPr marL="0" indent="0">
              <a:buNone/>
            </a:pPr>
            <a:r>
              <a:rPr lang="sk-SK" sz="7400" dirty="0" smtClean="0"/>
              <a:t>Jedna z najstarších disciplín (zbraň) hod na cieľ</a:t>
            </a:r>
          </a:p>
          <a:p>
            <a:pPr marL="0" indent="0">
              <a:buNone/>
            </a:pPr>
            <a:r>
              <a:rPr lang="sk-SK" sz="7400" dirty="0" smtClean="0"/>
              <a:t>Súčasť </a:t>
            </a:r>
            <a:r>
              <a:rPr lang="sk-SK" sz="7400" dirty="0" err="1" smtClean="0"/>
              <a:t>pentathlonu</a:t>
            </a:r>
            <a:endParaRPr lang="sk-SK" sz="7400" dirty="0" smtClean="0"/>
          </a:p>
          <a:p>
            <a:pPr marL="0" indent="0">
              <a:buNone/>
            </a:pPr>
            <a:r>
              <a:rPr lang="sk-SK" sz="4300" dirty="0" smtClean="0"/>
              <a:t>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sk-SK" sz="4300" dirty="0"/>
              <a:t>	</a:t>
            </a:r>
            <a:r>
              <a:rPr lang="sk-SK" sz="4300" dirty="0" smtClean="0"/>
              <a:t>				a) fínske</a:t>
            </a:r>
          </a:p>
          <a:p>
            <a:pPr marL="0" indent="0">
              <a:buNone/>
            </a:pPr>
            <a:r>
              <a:rPr lang="sk-SK" sz="4300" dirty="0" smtClean="0"/>
              <a:t>                                                              </a:t>
            </a:r>
          </a:p>
          <a:p>
            <a:pPr marL="0" indent="0">
              <a:buNone/>
            </a:pPr>
            <a:r>
              <a:rPr lang="sk-SK" sz="4300" dirty="0"/>
              <a:t>	</a:t>
            </a:r>
            <a:r>
              <a:rPr lang="sk-SK" sz="4300" dirty="0" smtClean="0"/>
              <a:t>			                </a:t>
            </a:r>
          </a:p>
          <a:p>
            <a:pPr marL="0" indent="0">
              <a:buNone/>
            </a:pPr>
            <a:r>
              <a:rPr lang="sk-SK" sz="4300" dirty="0"/>
              <a:t>	</a:t>
            </a:r>
            <a:r>
              <a:rPr lang="sk-SK" sz="4300" dirty="0" smtClean="0"/>
              <a:t>			                          </a:t>
            </a:r>
          </a:p>
          <a:p>
            <a:pPr marL="0" indent="0">
              <a:buNone/>
            </a:pPr>
            <a:endParaRPr lang="sk-SK" sz="4300" dirty="0"/>
          </a:p>
          <a:p>
            <a:pPr marL="0" indent="0">
              <a:buNone/>
            </a:pPr>
            <a:r>
              <a:rPr lang="sk-SK" sz="4300" dirty="0" smtClean="0"/>
              <a:t>					b) v dlani</a:t>
            </a:r>
          </a:p>
          <a:p>
            <a:pPr marL="0" indent="0">
              <a:buNone/>
            </a:pPr>
            <a:r>
              <a:rPr lang="sk-SK" sz="4300" dirty="0"/>
              <a:t>	</a:t>
            </a:r>
            <a:r>
              <a:rPr lang="sk-SK" sz="4300" dirty="0" smtClean="0"/>
              <a:t>				</a:t>
            </a:r>
          </a:p>
          <a:p>
            <a:pPr marL="0" indent="0">
              <a:buNone/>
            </a:pPr>
            <a:r>
              <a:rPr lang="sk-SK" sz="4300" dirty="0"/>
              <a:t>	</a:t>
            </a:r>
            <a:r>
              <a:rPr lang="sk-SK" sz="4300" dirty="0" smtClean="0"/>
              <a:t>		</a:t>
            </a:r>
          </a:p>
          <a:p>
            <a:pPr marL="0" indent="0">
              <a:buNone/>
            </a:pPr>
            <a:r>
              <a:rPr lang="sk-SK" sz="4300" dirty="0"/>
              <a:t>	</a:t>
            </a:r>
            <a:r>
              <a:rPr lang="sk-SK" sz="4300" dirty="0" smtClean="0"/>
              <a:t>	</a:t>
            </a:r>
          </a:p>
          <a:p>
            <a:pPr marL="0" indent="0">
              <a:buNone/>
            </a:pPr>
            <a:r>
              <a:rPr lang="sk-SK" sz="4300" dirty="0" smtClean="0"/>
              <a:t> </a:t>
            </a:r>
          </a:p>
          <a:p>
            <a:pPr marL="0" indent="0">
              <a:buNone/>
            </a:pPr>
            <a:r>
              <a:rPr lang="sk-SK" sz="4300" dirty="0"/>
              <a:t>	</a:t>
            </a:r>
            <a:r>
              <a:rPr lang="sk-SK" sz="4300" dirty="0" smtClean="0"/>
              <a:t>			    	c) vidličkové</a:t>
            </a:r>
            <a:endParaRPr lang="sk-SK" sz="4300" dirty="0"/>
          </a:p>
          <a:p>
            <a:pPr marL="0" indent="0">
              <a:buNone/>
            </a:pPr>
            <a:r>
              <a:rPr lang="sk-SK" sz="4300" dirty="0" smtClean="0"/>
              <a:t>				   </a:t>
            </a:r>
          </a:p>
          <a:p>
            <a:pPr marL="0" indent="0">
              <a:buNone/>
            </a:pPr>
            <a:r>
              <a:rPr lang="sk-SK" sz="7400" dirty="0" smtClean="0"/>
              <a:t>Technika hodu z „remienkov“</a:t>
            </a:r>
          </a:p>
          <a:p>
            <a:pPr marL="0" indent="0">
              <a:buNone/>
            </a:pPr>
            <a:r>
              <a:rPr lang="sk-SK" sz="7400" dirty="0" err="1" smtClean="0"/>
              <a:t>Uwe</a:t>
            </a:r>
            <a:r>
              <a:rPr lang="sk-SK" sz="7400" dirty="0" smtClean="0"/>
              <a:t> </a:t>
            </a:r>
            <a:r>
              <a:rPr lang="sk-SK" sz="7400" dirty="0" err="1" smtClean="0"/>
              <a:t>Hohn</a:t>
            </a:r>
            <a:r>
              <a:rPr lang="sk-SK" sz="7400" dirty="0" smtClean="0"/>
              <a:t> 104,80 m (starý typ oštepu - 1984)</a:t>
            </a:r>
          </a:p>
          <a:p>
            <a:pPr marL="0" indent="0">
              <a:buNone/>
            </a:pPr>
            <a:r>
              <a:rPr lang="sk-SK" sz="7400" dirty="0" err="1" smtClean="0"/>
              <a:t>Jan</a:t>
            </a:r>
            <a:r>
              <a:rPr lang="sk-SK" sz="7400" dirty="0"/>
              <a:t> Železný 98,48 </a:t>
            </a:r>
            <a:r>
              <a:rPr lang="sk-SK" sz="7400" dirty="0" smtClean="0"/>
              <a:t>m (nový typ oštepu</a:t>
            </a:r>
            <a:r>
              <a:rPr lang="sk-SK" sz="7400" dirty="0"/>
              <a:t>) </a:t>
            </a:r>
            <a:r>
              <a:rPr lang="sk-SK" sz="7400" dirty="0">
                <a:hlinkClick r:id="rId2"/>
              </a:rPr>
              <a:t>https://</a:t>
            </a:r>
            <a:r>
              <a:rPr lang="sk-SK" sz="7400" dirty="0" smtClean="0">
                <a:hlinkClick r:id="rId2"/>
              </a:rPr>
              <a:t>www.youtube.com/watch?v=qVO89xE8o1I</a:t>
            </a:r>
            <a:endParaRPr lang="sk-SK" sz="7400" dirty="0" smtClean="0"/>
          </a:p>
          <a:p>
            <a:pPr marL="0" indent="0">
              <a:buNone/>
            </a:pPr>
            <a:endParaRPr lang="sk-SK" sz="7400" dirty="0"/>
          </a:p>
          <a:p>
            <a:pPr marL="0" indent="0">
              <a:buNone/>
            </a:pPr>
            <a:endParaRPr lang="sk-SK" sz="5100" dirty="0"/>
          </a:p>
        </p:txBody>
      </p:sp>
      <p:pic>
        <p:nvPicPr>
          <p:cNvPr id="5" name="Picture 4" descr="http://www.perankhgroup.com/image%20gallery/sport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32656"/>
            <a:ext cx="2021984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jsimonek\Desktop\ancient-greek-javelin-thro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2636912"/>
            <a:ext cx="4220129" cy="221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9409" y="2276872"/>
            <a:ext cx="2653154" cy="273630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994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OBSAH PREDNÁŠOK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k-SK" dirty="0" smtClean="0"/>
              <a:t>Atletika v UO na  školách</a:t>
            </a:r>
          </a:p>
          <a:p>
            <a:pPr marL="0" indent="0">
              <a:buNone/>
            </a:pPr>
            <a:r>
              <a:rPr lang="sk-SK" dirty="0" smtClean="0"/>
              <a:t>História atletiky</a:t>
            </a:r>
          </a:p>
          <a:p>
            <a:pPr marL="0" indent="0">
              <a:buNone/>
            </a:pPr>
            <a:r>
              <a:rPr lang="sk-SK" dirty="0" smtClean="0"/>
              <a:t>Biomechanické základy pohybovej činnosti v A.</a:t>
            </a:r>
          </a:p>
          <a:p>
            <a:pPr marL="0" indent="0">
              <a:buNone/>
            </a:pPr>
            <a:r>
              <a:rPr lang="sk-SK" dirty="0" smtClean="0"/>
              <a:t>Metodika osvojovania základných </a:t>
            </a:r>
            <a:r>
              <a:rPr lang="sk-SK" dirty="0" err="1" smtClean="0"/>
              <a:t>lokomócií</a:t>
            </a: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Pravidlá rozhodovania atletických súťaží</a:t>
            </a:r>
          </a:p>
          <a:p>
            <a:pPr marL="0" indent="0">
              <a:buNone/>
            </a:pPr>
            <a:endParaRPr lang="sk-SK" sz="2400" u="sng" dirty="0" smtClean="0"/>
          </a:p>
          <a:p>
            <a:pPr marL="0" indent="0">
              <a:buNone/>
            </a:pPr>
            <a:r>
              <a:rPr lang="sk-SK" sz="2400" u="sng" dirty="0" smtClean="0"/>
              <a:t>Literatúra</a:t>
            </a:r>
            <a:r>
              <a:rPr lang="sk-SK" sz="2400" dirty="0" smtClean="0"/>
              <a:t>: </a:t>
            </a:r>
            <a:r>
              <a:rPr lang="sk-SK" sz="2400" dirty="0" err="1" smtClean="0"/>
              <a:t>Šimonek</a:t>
            </a:r>
            <a:r>
              <a:rPr lang="sk-SK" sz="2400" dirty="0" smtClean="0"/>
              <a:t>, J.: Teória a didaktika atletiky</a:t>
            </a:r>
          </a:p>
          <a:p>
            <a:pPr marL="0" indent="0">
              <a:buNone/>
            </a:pPr>
            <a:r>
              <a:rPr lang="sk-SK" sz="2400" dirty="0" smtClean="0">
                <a:hlinkClick r:id="rId2"/>
              </a:rPr>
              <a:t>www.muni.cz</a:t>
            </a:r>
            <a:endParaRPr lang="sk-SK" sz="2400" dirty="0" smtClean="0"/>
          </a:p>
          <a:p>
            <a:pPr marL="0" indent="0">
              <a:buNone/>
            </a:pPr>
            <a:r>
              <a:rPr lang="sk-SK" sz="2400" dirty="0"/>
              <a:t>Pravidlá atletiky: </a:t>
            </a:r>
            <a:r>
              <a:rPr lang="sk-SK" sz="2400" dirty="0" smtClean="0"/>
              <a:t>https</a:t>
            </a:r>
            <a:r>
              <a:rPr lang="sk-SK" sz="2400" dirty="0"/>
              <a:t>://www.atletika.sk/wp-content/uploads/2018/03/pravidla_atletickych_sutazi_2018-19.pdf</a:t>
            </a:r>
          </a:p>
        </p:txBody>
      </p:sp>
    </p:spTree>
    <p:extLst>
      <p:ext uri="{BB962C8B-B14F-4D97-AF65-F5344CB8AC3E}">
        <p14:creationId xmlns:p14="http://schemas.microsoft.com/office/powerpoint/2010/main" val="309536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HISTÓRIA ATLETIKY 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sk-SK" b="1" u="sng" dirty="0" smtClean="0"/>
          </a:p>
          <a:p>
            <a:pPr marL="0" indent="0">
              <a:buNone/>
            </a:pPr>
            <a:r>
              <a:rPr lang="sk-SK" b="1" u="sng" dirty="0" smtClean="0"/>
              <a:t>HOD DISKOM:</a:t>
            </a:r>
          </a:p>
          <a:p>
            <a:pPr marL="0" indent="0">
              <a:buNone/>
            </a:pPr>
            <a:r>
              <a:rPr lang="sk-SK" dirty="0" smtClean="0"/>
              <a:t>Súčasťou </a:t>
            </a:r>
            <a:r>
              <a:rPr lang="sk-SK" dirty="0" err="1" smtClean="0"/>
              <a:t>pentathlonu</a:t>
            </a:r>
            <a:r>
              <a:rPr lang="sk-SK" dirty="0" smtClean="0"/>
              <a:t> v staroveku</a:t>
            </a:r>
          </a:p>
          <a:p>
            <a:pPr marL="0" indent="0">
              <a:buNone/>
            </a:pPr>
            <a:r>
              <a:rPr lang="sk-SK" dirty="0" smtClean="0"/>
              <a:t>Socha gréckeho sochára </a:t>
            </a:r>
            <a:r>
              <a:rPr lang="sk-SK" dirty="0" err="1" smtClean="0"/>
              <a:t>Myrona</a:t>
            </a:r>
            <a:r>
              <a:rPr lang="sk-SK" dirty="0" smtClean="0"/>
              <a:t> „</a:t>
            </a:r>
            <a:r>
              <a:rPr lang="sk-SK" dirty="0" err="1" smtClean="0"/>
              <a:t>Diskobolos</a:t>
            </a:r>
            <a:r>
              <a:rPr lang="sk-SK" dirty="0" smtClean="0"/>
              <a:t>“</a:t>
            </a:r>
          </a:p>
          <a:p>
            <a:pPr marL="0" indent="0">
              <a:buNone/>
            </a:pPr>
            <a:r>
              <a:rPr lang="sk-SK" b="1" dirty="0" smtClean="0"/>
              <a:t>Hod</a:t>
            </a:r>
            <a:r>
              <a:rPr lang="sk-SK" dirty="0" smtClean="0"/>
              <a:t> zo štvorca </a:t>
            </a:r>
            <a:r>
              <a:rPr lang="sk-SK" b="1" dirty="0" smtClean="0"/>
              <a:t>z miesta</a:t>
            </a:r>
          </a:p>
          <a:p>
            <a:pPr marL="0" indent="0">
              <a:buNone/>
            </a:pPr>
            <a:r>
              <a:rPr lang="sk-SK" dirty="0" smtClean="0"/>
              <a:t>LOH: F. </a:t>
            </a:r>
            <a:r>
              <a:rPr lang="sk-SK" dirty="0" err="1" smtClean="0"/>
              <a:t>Janda-Suk</a:t>
            </a:r>
            <a:r>
              <a:rPr lang="sk-SK" dirty="0" smtClean="0"/>
              <a:t> </a:t>
            </a:r>
            <a:r>
              <a:rPr lang="sk-SK" b="1" dirty="0" smtClean="0"/>
              <a:t>technika otočkou </a:t>
            </a:r>
            <a:r>
              <a:rPr lang="sk-SK" dirty="0" smtClean="0"/>
              <a:t>1902</a:t>
            </a:r>
          </a:p>
          <a:p>
            <a:pPr marL="0" indent="0">
              <a:buNone/>
            </a:pPr>
            <a:r>
              <a:rPr lang="sk-SK" dirty="0" smtClean="0"/>
              <a:t>WR: </a:t>
            </a:r>
            <a:r>
              <a:rPr lang="sk-SK" u="sng" dirty="0" err="1">
                <a:hlinkClick r:id="rId2" tooltip="Jürgen Schult (stránka neexistuje)"/>
              </a:rPr>
              <a:t>Jürgen</a:t>
            </a:r>
            <a:r>
              <a:rPr lang="sk-SK" u="sng" dirty="0">
                <a:hlinkClick r:id="rId2" tooltip="Jürgen Schult (stránka neexistuje)"/>
              </a:rPr>
              <a:t> </a:t>
            </a:r>
            <a:r>
              <a:rPr lang="sk-SK" u="sng" dirty="0" err="1" smtClean="0">
                <a:hlinkClick r:id="rId2" tooltip="Jürgen Schult (stránka neexistuje)"/>
              </a:rPr>
              <a:t>Schult</a:t>
            </a:r>
            <a:r>
              <a:rPr lang="sk-SK" u="sng" dirty="0" smtClean="0"/>
              <a:t> 74,08 (1986)</a:t>
            </a:r>
          </a:p>
          <a:p>
            <a:pPr marL="0" indent="0">
              <a:buNone/>
            </a:pPr>
            <a:r>
              <a:rPr lang="sk-SK" u="sng" dirty="0" smtClean="0">
                <a:hlinkClick r:id="rId3" tooltip="Gabriele Reinsch (stránka neexistuje)"/>
              </a:rPr>
              <a:t>Gabriele </a:t>
            </a:r>
            <a:r>
              <a:rPr lang="sk-SK" u="sng" dirty="0" err="1" smtClean="0">
                <a:hlinkClick r:id="rId3" tooltip="Gabriele Reinsch (stránka neexistuje)"/>
              </a:rPr>
              <a:t>Reinsch</a:t>
            </a:r>
            <a:r>
              <a:rPr lang="sk-SK" u="sng" dirty="0" smtClean="0"/>
              <a:t> 76,80 (1988)</a:t>
            </a:r>
          </a:p>
          <a:p>
            <a:pPr marL="0" indent="0">
              <a:buNone/>
            </a:pPr>
            <a:r>
              <a:rPr lang="sk-SK" dirty="0">
                <a:hlinkClick r:id="rId4"/>
              </a:rPr>
              <a:t>https://</a:t>
            </a:r>
            <a:r>
              <a:rPr lang="sk-SK" dirty="0" smtClean="0">
                <a:hlinkClick r:id="rId4"/>
              </a:rPr>
              <a:t>www.youtube.com/watch?v=6qfwfmyVymg</a:t>
            </a:r>
            <a:endParaRPr lang="sk-SK" dirty="0" smtClean="0"/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1026" name="Picture 2" descr="https://upload.wikimedia.org/wikipedia/commons/thumb/9/93/Discobolus_in_National_Roman_Museum_Palazzo_Massimo_alle_Terme.JPG/170px-Discobolus_in_National_Roman_Museum_Palazzo_Massimo_alle_Term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61925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33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DOPING NA OH</a:t>
            </a:r>
            <a:endParaRPr lang="sk-SK" b="1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731" t="21315" r="41946" b="45274"/>
          <a:stretch/>
        </p:blipFill>
        <p:spPr>
          <a:xfrm>
            <a:off x="1619672" y="1196752"/>
            <a:ext cx="5520612" cy="3312367"/>
          </a:xfrm>
          <a:prstGeom prst="rect">
            <a:avLst/>
          </a:prstGeom>
        </p:spPr>
      </p:pic>
      <p:sp>
        <p:nvSpPr>
          <p:cNvPr id="5" name="Obdĺžnik 4"/>
          <p:cNvSpPr/>
          <p:nvPr/>
        </p:nvSpPr>
        <p:spPr>
          <a:xfrm>
            <a:off x="611560" y="4509119"/>
            <a:ext cx="80752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k-SK" sz="2000" dirty="0">
                <a:solidFill>
                  <a:srgbClr val="000000"/>
                </a:solidFill>
                <a:latin typeface="Roboto Slab"/>
              </a:rPr>
              <a:t>Olympiádu 1972 považujú znalci novodobých dopingových trestov za </a:t>
            </a:r>
            <a:r>
              <a:rPr lang="sk-SK" sz="2000" b="1" dirty="0">
                <a:solidFill>
                  <a:srgbClr val="000000"/>
                </a:solidFill>
                <a:latin typeface="Roboto Slab"/>
              </a:rPr>
              <a:t>nástup do aktívneho boja s ignorantmi pravidiel. </a:t>
            </a:r>
            <a:r>
              <a:rPr lang="sk-SK" sz="2000" dirty="0">
                <a:solidFill>
                  <a:srgbClr val="000000"/>
                </a:solidFill>
                <a:latin typeface="Roboto Slab"/>
              </a:rPr>
              <a:t> Až </a:t>
            </a:r>
            <a:r>
              <a:rPr lang="sk-SK" sz="2000">
                <a:solidFill>
                  <a:srgbClr val="000000"/>
                </a:solidFill>
                <a:latin typeface="Roboto Slab"/>
              </a:rPr>
              <a:t>dovtedy </a:t>
            </a:r>
            <a:r>
              <a:rPr lang="sk-SK" sz="2000" smtClean="0">
                <a:solidFill>
                  <a:srgbClr val="000000"/>
                </a:solidFill>
                <a:latin typeface="Roboto Slab"/>
              </a:rPr>
              <a:t>mnohí </a:t>
            </a:r>
            <a:r>
              <a:rPr lang="sk-SK" sz="2000" dirty="0">
                <a:solidFill>
                  <a:srgbClr val="000000"/>
                </a:solidFill>
                <a:latin typeface="Roboto Slab"/>
              </a:rPr>
              <a:t>atléti (</a:t>
            </a:r>
            <a:r>
              <a:rPr lang="sk-SK" sz="2000" dirty="0" smtClean="0">
                <a:solidFill>
                  <a:srgbClr val="000000"/>
                </a:solidFill>
                <a:latin typeface="Roboto Slab"/>
              </a:rPr>
              <a:t>aj československí</a:t>
            </a:r>
            <a:r>
              <a:rPr lang="sk-SK" sz="2000" dirty="0">
                <a:solidFill>
                  <a:srgbClr val="000000"/>
                </a:solidFill>
                <a:latin typeface="Roboto Slab"/>
              </a:rPr>
              <a:t>) roky hltali anaboliká doslova hrsťami – čím viac, tým lepšie.</a:t>
            </a: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22186794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600" b="1" dirty="0" smtClean="0"/>
              <a:t>VPLYV DOPINGU NA VÝKONY ATLÉTOV</a:t>
            </a:r>
            <a:endParaRPr lang="sk-SK" sz="3600" b="1" dirty="0"/>
          </a:p>
        </p:txBody>
      </p:sp>
      <p:pic>
        <p:nvPicPr>
          <p:cNvPr id="4" name="Zástupný objekt pre obsah 3"/>
          <p:cNvPicPr>
            <a:picLocks noGrp="1"/>
          </p:cNvPicPr>
          <p:nvPr>
            <p:ph idx="1"/>
          </p:nvPr>
        </p:nvPicPr>
        <p:blipFill rotWithShape="1">
          <a:blip r:embed="rId2"/>
          <a:srcRect l="19841" t="70547" r="35516" b="5644"/>
          <a:stretch/>
        </p:blipFill>
        <p:spPr bwMode="auto">
          <a:xfrm>
            <a:off x="827584" y="1196752"/>
            <a:ext cx="7488832" cy="24482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" name="Tabuľ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3031852"/>
              </p:ext>
            </p:extLst>
          </p:nvPr>
        </p:nvGraphicFramePr>
        <p:xfrm>
          <a:off x="899592" y="3861046"/>
          <a:ext cx="7416823" cy="21291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val="512650650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3651737916"/>
                    </a:ext>
                  </a:extLst>
                </a:gridCol>
                <a:gridCol w="2808311">
                  <a:extLst>
                    <a:ext uri="{9D8B030D-6E8A-4147-A177-3AD203B41FA5}">
                      <a16:colId xmlns:a16="http://schemas.microsoft.com/office/drawing/2014/main" val="1403628945"/>
                    </a:ext>
                  </a:extLst>
                </a:gridCol>
              </a:tblGrid>
              <a:tr h="21602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effectLst/>
                        </a:rPr>
                        <a:t>Atletická disciplína</a:t>
                      </a:r>
                      <a:endParaRPr lang="sk-SK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effectLst/>
                        </a:rPr>
                        <a:t>Svetový rekord v r. 2018</a:t>
                      </a:r>
                      <a:endParaRPr lang="sk-SK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effectLst/>
                        </a:rPr>
                        <a:t>Výkon na OH 2016</a:t>
                      </a:r>
                      <a:endParaRPr lang="sk-SK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7802119"/>
                  </a:ext>
                </a:extLst>
              </a:tr>
              <a:tr h="2603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effectLst/>
                        </a:rPr>
                        <a:t>Vrh guľou – Ž</a:t>
                      </a:r>
                      <a:endParaRPr lang="sk-SK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effectLst/>
                        </a:rPr>
                        <a:t>Lisovská 22,63 (1987)</a:t>
                      </a:r>
                      <a:endParaRPr lang="sk-SK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600" u="sng">
                          <a:effectLst/>
                          <a:hlinkClick r:id="rId3"/>
                        </a:rPr>
                        <a:t>Michelle Carterová</a:t>
                      </a:r>
                      <a:r>
                        <a:rPr lang="sk-SK" sz="1600">
                          <a:effectLst/>
                        </a:rPr>
                        <a:t> 20,63</a:t>
                      </a:r>
                      <a:endParaRPr lang="sk-SK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5155974"/>
                  </a:ext>
                </a:extLst>
              </a:tr>
              <a:tr h="2603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effectLst/>
                        </a:rPr>
                        <a:t>Vrh guľou – M</a:t>
                      </a:r>
                      <a:endParaRPr lang="sk-SK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effectLst/>
                        </a:rPr>
                        <a:t>Barnes 23,12 (1990)</a:t>
                      </a:r>
                      <a:endParaRPr lang="sk-SK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600" u="sng">
                          <a:effectLst/>
                          <a:hlinkClick r:id="rId4"/>
                        </a:rPr>
                        <a:t>Tomasz Majewski</a:t>
                      </a:r>
                      <a:r>
                        <a:rPr lang="sk-SK" sz="1600">
                          <a:effectLst/>
                        </a:rPr>
                        <a:t> 21,89</a:t>
                      </a:r>
                      <a:endParaRPr lang="sk-SK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9165394"/>
                  </a:ext>
                </a:extLst>
              </a:tr>
              <a:tr h="2603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effectLst/>
                        </a:rPr>
                        <a:t>Hod diskom  - M</a:t>
                      </a:r>
                      <a:endParaRPr lang="sk-SK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effectLst/>
                        </a:rPr>
                        <a:t>Schult 74,08 (1986)</a:t>
                      </a:r>
                      <a:endParaRPr lang="sk-SK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600" u="sng" dirty="0" err="1">
                          <a:effectLst/>
                          <a:hlinkClick r:id="rId5"/>
                        </a:rPr>
                        <a:t>Christoph</a:t>
                      </a:r>
                      <a:r>
                        <a:rPr lang="sk-SK" sz="1600" u="sng" dirty="0">
                          <a:effectLst/>
                          <a:hlinkClick r:id="rId5"/>
                        </a:rPr>
                        <a:t> </a:t>
                      </a:r>
                      <a:r>
                        <a:rPr lang="sk-SK" sz="1600" u="sng" dirty="0" err="1">
                          <a:effectLst/>
                          <a:hlinkClick r:id="rId5"/>
                        </a:rPr>
                        <a:t>Harting</a:t>
                      </a:r>
                      <a:r>
                        <a:rPr lang="sk-SK" sz="1600" dirty="0">
                          <a:effectLst/>
                        </a:rPr>
                        <a:t> 68,37</a:t>
                      </a:r>
                      <a:endParaRPr lang="sk-SK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9490627"/>
                  </a:ext>
                </a:extLst>
              </a:tr>
              <a:tr h="2603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effectLst/>
                        </a:rPr>
                        <a:t>Hod oštepom – M</a:t>
                      </a:r>
                      <a:endParaRPr lang="sk-SK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effectLst/>
                        </a:rPr>
                        <a:t>Železný 98,48 (1996)</a:t>
                      </a:r>
                      <a:endParaRPr lang="sk-SK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600" u="sng">
                          <a:effectLst/>
                          <a:hlinkClick r:id="rId6"/>
                        </a:rPr>
                        <a:t>Keshorn Walcott</a:t>
                      </a:r>
                      <a:r>
                        <a:rPr lang="sk-SK" sz="1600">
                          <a:effectLst/>
                        </a:rPr>
                        <a:t> 84,58</a:t>
                      </a:r>
                      <a:endParaRPr lang="sk-SK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6918107"/>
                  </a:ext>
                </a:extLst>
              </a:tr>
              <a:tr h="27956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effectLst/>
                        </a:rPr>
                        <a:t>Skok do diaľky – M</a:t>
                      </a:r>
                      <a:endParaRPr lang="sk-SK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effectLst/>
                        </a:rPr>
                        <a:t>Powell 895 s vetrom (1991)</a:t>
                      </a:r>
                      <a:endParaRPr lang="sk-SK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600" u="sng">
                          <a:effectLst/>
                          <a:hlinkClick r:id="rId7"/>
                        </a:rPr>
                        <a:t>Jeff Henderson</a:t>
                      </a:r>
                      <a:r>
                        <a:rPr lang="sk-SK" sz="1600">
                          <a:effectLst/>
                        </a:rPr>
                        <a:t> 838</a:t>
                      </a:r>
                      <a:endParaRPr lang="sk-SK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2532160"/>
                  </a:ext>
                </a:extLst>
              </a:tr>
              <a:tr h="2603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effectLst/>
                        </a:rPr>
                        <a:t>Trojskok – M</a:t>
                      </a:r>
                      <a:endParaRPr lang="sk-SK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effectLst/>
                        </a:rPr>
                        <a:t>Edwards 18,29 (1995)</a:t>
                      </a:r>
                      <a:endParaRPr lang="sk-SK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600" u="sng">
                          <a:effectLst/>
                          <a:hlinkClick r:id="rId8"/>
                        </a:rPr>
                        <a:t>Christian Taylor</a:t>
                      </a:r>
                      <a:r>
                        <a:rPr lang="sk-SK" sz="1600">
                          <a:effectLst/>
                        </a:rPr>
                        <a:t> 17,86</a:t>
                      </a:r>
                      <a:endParaRPr lang="sk-SK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3352988"/>
                  </a:ext>
                </a:extLst>
              </a:tr>
              <a:tr h="28403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effectLst/>
                        </a:rPr>
                        <a:t>Hod kladivom - M</a:t>
                      </a:r>
                      <a:endParaRPr lang="sk-SK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effectLst/>
                        </a:rPr>
                        <a:t>Sedych 86,74 (1986)</a:t>
                      </a:r>
                      <a:endParaRPr lang="sk-SK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 err="1">
                          <a:effectLst/>
                        </a:rPr>
                        <a:t>Dilšod</a:t>
                      </a:r>
                      <a:r>
                        <a:rPr lang="sk-SK" sz="1600" dirty="0">
                          <a:effectLst/>
                        </a:rPr>
                        <a:t> </a:t>
                      </a:r>
                      <a:r>
                        <a:rPr lang="sk-SK" sz="1600" dirty="0" err="1">
                          <a:effectLst/>
                        </a:rPr>
                        <a:t>Nazarov</a:t>
                      </a:r>
                      <a:r>
                        <a:rPr lang="sk-SK" sz="1600" dirty="0">
                          <a:effectLst/>
                        </a:rPr>
                        <a:t> (</a:t>
                      </a:r>
                      <a:r>
                        <a:rPr lang="sk-SK" sz="1600" dirty="0" err="1">
                          <a:effectLst/>
                        </a:rPr>
                        <a:t>Tadž</a:t>
                      </a:r>
                      <a:r>
                        <a:rPr lang="sk-SK" sz="1600" dirty="0">
                          <a:effectLst/>
                        </a:rPr>
                        <a:t>.) 78,68</a:t>
                      </a:r>
                      <a:endParaRPr lang="sk-SK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02613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7206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sk-SK" sz="3600" b="1" dirty="0" smtClean="0"/>
              <a:t>SLOVENSKÍ MEDAILISTI NA OH</a:t>
            </a:r>
            <a:endParaRPr lang="sk-SK" sz="3600" b="1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323528" y="1124744"/>
            <a:ext cx="79060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400" dirty="0" smtClean="0"/>
              <a:t>ALOJZ SOKOL – šprint – bronz – 1896</a:t>
            </a:r>
          </a:p>
          <a:p>
            <a:pPr marL="0" indent="0">
              <a:buNone/>
            </a:pPr>
            <a:r>
              <a:rPr lang="sk-SK" sz="2400" dirty="0" smtClean="0"/>
              <a:t>MÓR KOCZÁN – hod oštepom – bronz - 1912</a:t>
            </a:r>
          </a:p>
          <a:p>
            <a:pPr marL="0" indent="0">
              <a:buNone/>
            </a:pPr>
            <a:r>
              <a:rPr lang="sk-SK" sz="2400" dirty="0" smtClean="0"/>
              <a:t>EVA ŠURANOVÁ-KUCMANOVÁ – diaľka – bronz - 1972</a:t>
            </a:r>
          </a:p>
          <a:p>
            <a:pPr marL="0" indent="0">
              <a:buNone/>
            </a:pPr>
            <a:r>
              <a:rPr lang="sk-SK" sz="2400" dirty="0" smtClean="0"/>
              <a:t>IMRICH BUGÁR – disk – striebro – 1980</a:t>
            </a:r>
          </a:p>
          <a:p>
            <a:pPr marL="0" indent="0">
              <a:buNone/>
            </a:pPr>
            <a:r>
              <a:rPr lang="sk-SK" sz="2400" dirty="0" smtClean="0"/>
              <a:t>JOZEF PRIBILINEC – chôdza 50 km – zlato – 1988</a:t>
            </a:r>
          </a:p>
          <a:p>
            <a:pPr marL="0" indent="0">
              <a:buNone/>
            </a:pPr>
            <a:r>
              <a:rPr lang="sk-SK" sz="2400" dirty="0" smtClean="0"/>
              <a:t>MATEJ TÓTH – chôdza 50 km – zlato - 2016</a:t>
            </a:r>
            <a:endParaRPr lang="sk-SK" sz="2400" dirty="0"/>
          </a:p>
        </p:txBody>
      </p:sp>
      <p:pic>
        <p:nvPicPr>
          <p:cNvPr id="6146" name="Picture 2" descr="https://www.pamatnikolympionikov.sk/assets/images/obsah/thumb/mor-kocz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327" y="2703714"/>
            <a:ext cx="2088232" cy="29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rich BugÃ¡r v roku 2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809" y="116632"/>
            <a:ext cx="1649582" cy="239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4059296"/>
            <a:ext cx="2043894" cy="1550955"/>
          </a:xfrm>
          <a:prstGeom prst="rect">
            <a:avLst/>
          </a:prstGeom>
        </p:spPr>
      </p:pic>
      <p:pic>
        <p:nvPicPr>
          <p:cNvPr id="6152" name="Picture 8" descr="Matej TÃ³t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28" y="3861048"/>
            <a:ext cx="2190750" cy="293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9584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TEORETICKÉ ZÁKLADY ŠTRUKTÚRY PČ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b="1" u="sng" dirty="0" smtClean="0"/>
              <a:t>Faktory štruktúry ŠV: </a:t>
            </a:r>
            <a:r>
              <a:rPr lang="sk-SK" dirty="0" smtClean="0"/>
              <a:t>racionálna technika</a:t>
            </a:r>
          </a:p>
          <a:p>
            <a:pPr>
              <a:buFontTx/>
              <a:buChar char="-"/>
            </a:pPr>
            <a:r>
              <a:rPr lang="sk-SK" dirty="0" smtClean="0"/>
              <a:t>pôsobenie vonkajších a vnútorných síl (aktívnych alebo pasívnych);</a:t>
            </a:r>
          </a:p>
          <a:p>
            <a:pPr marL="0" indent="0">
              <a:buNone/>
            </a:pPr>
            <a:r>
              <a:rPr lang="sk-SK" b="1" u="sng" dirty="0" smtClean="0"/>
              <a:t>Vonkajšie aktívne sily: </a:t>
            </a:r>
            <a:r>
              <a:rPr lang="sk-SK" dirty="0" smtClean="0"/>
              <a:t>zemská príťažlivosť (g=9,81m.s</a:t>
            </a:r>
            <a:r>
              <a:rPr lang="sk-SK" baseline="30000" dirty="0" smtClean="0"/>
              <a:t>-1</a:t>
            </a:r>
            <a:r>
              <a:rPr lang="sk-SK" dirty="0" smtClean="0"/>
              <a:t>), príťažlivá sila náčinia, zotrvačnosť vlastného tela, odstredivá sila náčinia a častí tela atléta.</a:t>
            </a:r>
          </a:p>
          <a:p>
            <a:pPr marL="0" indent="0">
              <a:buNone/>
            </a:pPr>
            <a:r>
              <a:rPr lang="sk-SK" b="1" u="sng" dirty="0"/>
              <a:t>Vonkajšie pasívne sily: </a:t>
            </a:r>
            <a:r>
              <a:rPr lang="sk-SK" dirty="0"/>
              <a:t>reakcia opory a trenie (povrch ihriska a dráhy, klince na tretrách...).</a:t>
            </a:r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4169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PÔSOBENIE SÍL V ATLETIKE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b="1" u="sng" dirty="0" smtClean="0"/>
              <a:t>Vnútorné aktívne sily: </a:t>
            </a:r>
            <a:r>
              <a:rPr lang="sk-SK" dirty="0" smtClean="0"/>
              <a:t>sťah kostrového svalstva – ak pôsobí v zmysle akcie = </a:t>
            </a:r>
            <a:r>
              <a:rPr lang="sk-SK" u="sng" dirty="0" smtClean="0"/>
              <a:t>akčná sila</a:t>
            </a:r>
            <a:r>
              <a:rPr lang="sk-SK" dirty="0" smtClean="0"/>
              <a:t>, ak proti zmyslu akcie = </a:t>
            </a:r>
            <a:r>
              <a:rPr lang="sk-SK" u="sng" dirty="0" smtClean="0"/>
              <a:t>reakčná sila</a:t>
            </a:r>
            <a:r>
              <a:rPr lang="sk-SK" dirty="0" smtClean="0"/>
              <a:t>).</a:t>
            </a:r>
          </a:p>
          <a:p>
            <a:pPr marL="0" indent="0">
              <a:buNone/>
            </a:pPr>
            <a:r>
              <a:rPr lang="sk-SK" b="1" u="sng" dirty="0" smtClean="0"/>
              <a:t>Vnútorné pasívne sily: </a:t>
            </a:r>
            <a:r>
              <a:rPr lang="sk-SK" dirty="0" smtClean="0"/>
              <a:t>brzdia pohyb, nikdy ho však nevyvolávajú: neohybnosť kĺbov, skrátené svaly, malá elasticita šliach...</a:t>
            </a:r>
            <a:endParaRPr lang="sk-SK" b="1" u="sng" dirty="0"/>
          </a:p>
        </p:txBody>
      </p:sp>
    </p:spTree>
    <p:extLst>
      <p:ext uri="{BB962C8B-B14F-4D97-AF65-F5344CB8AC3E}">
        <p14:creationId xmlns:p14="http://schemas.microsoft.com/office/powerpoint/2010/main" val="29766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BIOMECHANIKA POHYBU ATLÉTA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b="1" dirty="0" smtClean="0"/>
              <a:t>Cyklické disciplíny </a:t>
            </a:r>
            <a:r>
              <a:rPr lang="sk-SK" dirty="0" smtClean="0"/>
              <a:t>(chôdza, hladké a prekážkové behy),</a:t>
            </a:r>
          </a:p>
          <a:p>
            <a:pPr marL="0" indent="0">
              <a:buNone/>
            </a:pPr>
            <a:r>
              <a:rPr lang="sk-SK" b="1" dirty="0" smtClean="0"/>
              <a:t>Cyklicko-acyklické disciplíny </a:t>
            </a:r>
            <a:r>
              <a:rPr lang="sk-SK" dirty="0" smtClean="0"/>
              <a:t>(skoky, hody, vrh </a:t>
            </a:r>
            <a:r>
              <a:rPr lang="sk-SK" dirty="0" err="1" smtClean="0"/>
              <a:t>sunom</a:t>
            </a:r>
            <a:r>
              <a:rPr lang="sk-SK" dirty="0" smtClean="0"/>
              <a:t>)</a:t>
            </a:r>
          </a:p>
          <a:p>
            <a:pPr marL="0" indent="0">
              <a:buNone/>
            </a:pPr>
            <a:r>
              <a:rPr lang="sk-SK" b="1" dirty="0" smtClean="0"/>
              <a:t>Rotačné disciplíny </a:t>
            </a:r>
            <a:r>
              <a:rPr lang="sk-SK" dirty="0" smtClean="0"/>
              <a:t>(hod diskom, kladivom a rotačná technika (</a:t>
            </a:r>
            <a:r>
              <a:rPr lang="sk-SK" dirty="0" err="1" smtClean="0"/>
              <a:t>Baryšnikov</a:t>
            </a:r>
            <a:r>
              <a:rPr lang="sk-SK" dirty="0" smtClean="0"/>
              <a:t>) vo vrhu guľou).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6607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CYKLICKÉ DISCIPLÍNY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dirty="0" smtClean="0"/>
              <a:t>Posun ťažiska tela po priamke (najmä v prekážkovom behu).</a:t>
            </a:r>
          </a:p>
          <a:p>
            <a:pPr marL="0" indent="0">
              <a:buNone/>
            </a:pPr>
            <a:r>
              <a:rPr lang="sk-SK" b="1" dirty="0" smtClean="0"/>
              <a:t>Chôdza</a:t>
            </a:r>
            <a:r>
              <a:rPr lang="sk-SK" dirty="0" smtClean="0"/>
              <a:t> – </a:t>
            </a:r>
            <a:r>
              <a:rPr lang="sk-SK" dirty="0" err="1" smtClean="0"/>
              <a:t>dvojoporová</a:t>
            </a:r>
            <a:r>
              <a:rPr lang="sk-SK" dirty="0" smtClean="0"/>
              <a:t> fáza.</a:t>
            </a:r>
          </a:p>
          <a:p>
            <a:pPr marL="0" indent="0">
              <a:buNone/>
            </a:pPr>
            <a:r>
              <a:rPr lang="sk-SK" b="1" dirty="0" smtClean="0"/>
              <a:t>Beh </a:t>
            </a:r>
            <a:r>
              <a:rPr lang="sk-SK" dirty="0" smtClean="0"/>
              <a:t>– strieda sa </a:t>
            </a:r>
            <a:r>
              <a:rPr lang="sk-SK" dirty="0" err="1" smtClean="0"/>
              <a:t>oporová</a:t>
            </a:r>
            <a:r>
              <a:rPr lang="sk-SK" dirty="0" smtClean="0"/>
              <a:t> a </a:t>
            </a:r>
            <a:r>
              <a:rPr lang="sk-SK" dirty="0" err="1" smtClean="0"/>
              <a:t>bezoporová</a:t>
            </a:r>
            <a:r>
              <a:rPr lang="sk-SK" dirty="0" smtClean="0"/>
              <a:t> fáza.</a:t>
            </a:r>
          </a:p>
          <a:p>
            <a:pPr marL="0" indent="0">
              <a:buNone/>
            </a:pPr>
            <a:r>
              <a:rPr lang="sk-SK" b="1" dirty="0" smtClean="0"/>
              <a:t>Prekážky </a:t>
            </a:r>
            <a:r>
              <a:rPr lang="sk-SK" dirty="0" smtClean="0"/>
              <a:t>- nábeh na prekážku, </a:t>
            </a:r>
            <a:r>
              <a:rPr lang="sk-SK" dirty="0" err="1" smtClean="0"/>
              <a:t>prebeh</a:t>
            </a:r>
            <a:r>
              <a:rPr lang="sk-SK" dirty="0" smtClean="0"/>
              <a:t> cez </a:t>
            </a:r>
            <a:r>
              <a:rPr lang="sk-SK" dirty="0" err="1" smtClean="0"/>
              <a:t>pr</a:t>
            </a:r>
            <a:r>
              <a:rPr lang="sk-SK" dirty="0" smtClean="0"/>
              <a:t>. – zníženie ťažiska nad prekážkou, aktívny došľap za prekážkou.</a:t>
            </a:r>
          </a:p>
          <a:p>
            <a:pPr marL="0" indent="0">
              <a:buNone/>
            </a:pPr>
            <a:r>
              <a:rPr lang="sk-SK" dirty="0" smtClean="0"/>
              <a:t>Časové trvanie </a:t>
            </a:r>
            <a:r>
              <a:rPr lang="sk-SK" dirty="0" err="1" smtClean="0"/>
              <a:t>oporovej</a:t>
            </a:r>
            <a:r>
              <a:rPr lang="sk-SK" dirty="0" smtClean="0"/>
              <a:t> fázy je medzi 0,11-0,16 s., uhol vzletu ťažiska = 16-25</a:t>
            </a:r>
            <a:r>
              <a:rPr lang="sk-SK" baseline="30000" dirty="0" smtClean="0"/>
              <a:t>O.</a:t>
            </a:r>
            <a:endParaRPr lang="sk-SK" dirty="0" smtClean="0"/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7709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PRIAMOČIARY ROZBEH PRED UF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pPr marL="0" indent="0">
              <a:buNone/>
            </a:pPr>
            <a:r>
              <a:rPr lang="sk-SK" b="1" u="sng" dirty="0" smtClean="0"/>
              <a:t>Uzlová fáza </a:t>
            </a:r>
            <a:r>
              <a:rPr lang="sk-SK" dirty="0" smtClean="0"/>
              <a:t>– kľúčová fáza pohybu – je vždy </a:t>
            </a:r>
            <a:r>
              <a:rPr lang="sk-SK" dirty="0" err="1" smtClean="0"/>
              <a:t>dvojoporová</a:t>
            </a:r>
            <a:r>
              <a:rPr lang="sk-SK" dirty="0" smtClean="0"/>
              <a:t>. Je ohraničená – </a:t>
            </a:r>
            <a:r>
              <a:rPr lang="sk-SK" b="1" dirty="0" smtClean="0"/>
              <a:t>akčným uhlom</a:t>
            </a:r>
            <a:r>
              <a:rPr lang="sk-SK" dirty="0" smtClean="0"/>
              <a:t>.</a:t>
            </a:r>
          </a:p>
          <a:p>
            <a:pPr marL="0" indent="0">
              <a:buNone/>
            </a:pPr>
            <a:r>
              <a:rPr lang="sk-SK" dirty="0" smtClean="0"/>
              <a:t>Vo vrhoch/skokoch vzniká </a:t>
            </a:r>
            <a:r>
              <a:rPr lang="sk-SK" b="1" dirty="0" smtClean="0"/>
              <a:t>zotrvačná sila</a:t>
            </a:r>
            <a:r>
              <a:rPr lang="sk-SK" dirty="0" smtClean="0"/>
              <a:t>, kt. veľkosť závisí od dĺžky a rýchlosti rozbehu a ich využitia v uzlovej fáze odrazu, vrhu alebo hodu.</a:t>
            </a:r>
          </a:p>
          <a:p>
            <a:pPr marL="0" indent="0">
              <a:buNone/>
            </a:pPr>
            <a:r>
              <a:rPr lang="sk-SK" dirty="0" smtClean="0"/>
              <a:t>UF má 3 časti: a) </a:t>
            </a:r>
            <a:r>
              <a:rPr lang="sk-SK" b="1" dirty="0" smtClean="0"/>
              <a:t>pasívnu</a:t>
            </a:r>
            <a:r>
              <a:rPr lang="sk-SK" dirty="0" smtClean="0"/>
              <a:t> – ustupujúca sily svalov,</a:t>
            </a:r>
          </a:p>
          <a:p>
            <a:pPr marL="0" indent="0">
              <a:buNone/>
            </a:pPr>
            <a:r>
              <a:rPr lang="sk-SK" dirty="0" smtClean="0"/>
              <a:t>b) </a:t>
            </a:r>
            <a:r>
              <a:rPr lang="sk-SK" b="1" dirty="0" smtClean="0"/>
              <a:t>zotrvačnú</a:t>
            </a:r>
            <a:r>
              <a:rPr lang="sk-SK" dirty="0" smtClean="0"/>
              <a:t> – posun ťažiska do akceleračnej f.,</a:t>
            </a:r>
          </a:p>
          <a:p>
            <a:pPr marL="0" indent="0">
              <a:buNone/>
            </a:pPr>
            <a:r>
              <a:rPr lang="sk-SK" dirty="0" smtClean="0"/>
              <a:t>c) </a:t>
            </a:r>
            <a:r>
              <a:rPr lang="sk-SK" b="1" dirty="0" smtClean="0"/>
              <a:t>akceleračnú</a:t>
            </a:r>
            <a:r>
              <a:rPr lang="sk-SK" dirty="0" smtClean="0"/>
              <a:t> – výbušná sila </a:t>
            </a:r>
            <a:r>
              <a:rPr lang="sk-SK" dirty="0" err="1" smtClean="0"/>
              <a:t>vystieračov</a:t>
            </a:r>
            <a:r>
              <a:rPr lang="sk-SK" dirty="0" smtClean="0"/>
              <a:t>.</a:t>
            </a:r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8244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AKČNÝ UHOL PRI BEHU</a:t>
            </a:r>
            <a:endParaRPr lang="sk-SK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1340768"/>
            <a:ext cx="6480720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183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FORMY ATLETIKY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sk-SK" dirty="0" smtClean="0"/>
              <a:t>Základná (školy)</a:t>
            </a:r>
          </a:p>
          <a:p>
            <a:pPr algn="ctr"/>
            <a:r>
              <a:rPr lang="sk-SK" dirty="0" smtClean="0"/>
              <a:t>Rekreačná</a:t>
            </a:r>
          </a:p>
          <a:p>
            <a:pPr algn="ctr"/>
            <a:r>
              <a:rPr lang="sk-SK" dirty="0" smtClean="0"/>
              <a:t>Kondičná</a:t>
            </a:r>
          </a:p>
          <a:p>
            <a:pPr algn="ctr"/>
            <a:r>
              <a:rPr lang="sk-SK" dirty="0" smtClean="0"/>
              <a:t>Rehabilitačná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202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AKČNÝ UHOL </a:t>
            </a:r>
            <a:r>
              <a:rPr lang="sk-SK" dirty="0" smtClean="0"/>
              <a:t>PRI VRHU GUĽOU</a:t>
            </a:r>
            <a:endParaRPr lang="sk-SK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7272807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95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SILY PRI SKOKU DO VÝŠKY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b="1" dirty="0" smtClean="0"/>
              <a:t>Zdvihová pružina </a:t>
            </a:r>
            <a:r>
              <a:rPr lang="sk-SK" dirty="0" smtClean="0"/>
              <a:t>– pohyb smerom nahor a vpred, aktívna práca paží, rotačný pohyb – odstredivá sila</a:t>
            </a:r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2623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SILY PRI VRHU GUĽOU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b="1" dirty="0" smtClean="0"/>
              <a:t>3 pružiny nadväzujú na seba:</a:t>
            </a:r>
          </a:p>
          <a:p>
            <a:pPr marL="514350" indent="-514350">
              <a:buAutoNum type="alphaLcParenR"/>
            </a:pPr>
            <a:r>
              <a:rPr lang="sk-SK" b="1" dirty="0" smtClean="0"/>
              <a:t>Zdvihová</a:t>
            </a:r>
          </a:p>
          <a:p>
            <a:pPr marL="0" indent="0">
              <a:buNone/>
            </a:pPr>
            <a:r>
              <a:rPr lang="sk-SK" dirty="0" smtClean="0"/>
              <a:t> </a:t>
            </a:r>
          </a:p>
          <a:p>
            <a:pPr marL="0" indent="0">
              <a:buNone/>
            </a:pPr>
            <a:r>
              <a:rPr lang="sk-SK" dirty="0" smtClean="0"/>
              <a:t>b) </a:t>
            </a:r>
            <a:r>
              <a:rPr lang="sk-SK" b="1" dirty="0" smtClean="0"/>
              <a:t>Špirálová</a:t>
            </a:r>
            <a:r>
              <a:rPr lang="sk-SK" dirty="0" smtClean="0"/>
              <a:t> </a:t>
            </a:r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c) </a:t>
            </a:r>
            <a:r>
              <a:rPr lang="sk-SK" b="1" dirty="0" smtClean="0"/>
              <a:t>Praková</a:t>
            </a:r>
            <a:r>
              <a:rPr lang="sk-SK" dirty="0" smtClean="0"/>
              <a:t> (postavenie nôh, pružne prehnutý trup a natiahnutá paža s náčiním)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8" t="55423" r="60501" b="39575"/>
          <a:stretch/>
        </p:blipFill>
        <p:spPr bwMode="auto">
          <a:xfrm rot="16200000">
            <a:off x="3123149" y="2420888"/>
            <a:ext cx="639381" cy="423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Šípka nahor 3"/>
          <p:cNvSpPr/>
          <p:nvPr/>
        </p:nvSpPr>
        <p:spPr>
          <a:xfrm>
            <a:off x="3831027" y="2402983"/>
            <a:ext cx="216024" cy="45955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761" y="3212974"/>
            <a:ext cx="1240532" cy="93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10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OD ČOHO ZÁVISÍ VÝKON ?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b="1" dirty="0" smtClean="0"/>
              <a:t>SKOK: </a:t>
            </a:r>
          </a:p>
          <a:p>
            <a:pPr>
              <a:buFontTx/>
              <a:buChar char="-"/>
            </a:pPr>
            <a:r>
              <a:rPr lang="sk-SK" b="1" dirty="0" smtClean="0"/>
              <a:t>horizontálna rýchlosť</a:t>
            </a:r>
            <a:r>
              <a:rPr lang="sk-SK" dirty="0" smtClean="0"/>
              <a:t>, </a:t>
            </a:r>
          </a:p>
          <a:p>
            <a:pPr>
              <a:buFontTx/>
              <a:buChar char="-"/>
            </a:pPr>
            <a:r>
              <a:rPr lang="sk-SK" b="1" dirty="0"/>
              <a:t>u</a:t>
            </a:r>
            <a:r>
              <a:rPr lang="sk-SK" b="1" dirty="0" smtClean="0"/>
              <a:t>hol vzletu</a:t>
            </a:r>
            <a:r>
              <a:rPr lang="sk-SK" dirty="0" smtClean="0"/>
              <a:t>, kt. zviera dráha ťažiska v momente odrazu s horizontálnu rovinou, </a:t>
            </a:r>
          </a:p>
          <a:p>
            <a:pPr>
              <a:buFontTx/>
              <a:buChar char="-"/>
            </a:pPr>
            <a:r>
              <a:rPr lang="sk-SK" b="1" dirty="0" smtClean="0"/>
              <a:t>výška</a:t>
            </a:r>
            <a:r>
              <a:rPr lang="sk-SK" dirty="0" smtClean="0"/>
              <a:t>, v ktorej sa nachádza ťažisko v momente odrazu  </a:t>
            </a:r>
          </a:p>
          <a:p>
            <a:pPr>
              <a:buFontTx/>
              <a:buChar char="-"/>
            </a:pPr>
            <a:r>
              <a:rPr lang="sk-SK" b="1" dirty="0" smtClean="0"/>
              <a:t>vertikálna sila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124815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sk-SK" dirty="0"/>
              <a:t>OD ČOHO ZÁVISÍ VÝKON ?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b="1" dirty="0" smtClean="0"/>
              <a:t>Skok do diaľky</a:t>
            </a:r>
            <a:r>
              <a:rPr lang="sk-SK" dirty="0" smtClean="0"/>
              <a:t>: aktívny doskok</a:t>
            </a:r>
          </a:p>
          <a:p>
            <a:pPr marL="0" indent="0">
              <a:buNone/>
            </a:pPr>
            <a:r>
              <a:rPr lang="sk-SK" b="1" dirty="0" smtClean="0"/>
              <a:t>Skok o žrdi</a:t>
            </a:r>
            <a:r>
              <a:rPr lang="sk-SK" dirty="0" smtClean="0"/>
              <a:t>: kvalita žrde</a:t>
            </a:r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b="1" dirty="0" smtClean="0"/>
              <a:t>Hod oštepom</a:t>
            </a:r>
            <a:r>
              <a:rPr lang="sk-SK" dirty="0" smtClean="0"/>
              <a:t>: </a:t>
            </a:r>
          </a:p>
          <a:p>
            <a:pPr>
              <a:buFontTx/>
              <a:buChar char="-"/>
            </a:pPr>
            <a:r>
              <a:rPr lang="sk-SK" dirty="0" smtClean="0"/>
              <a:t>uhol </a:t>
            </a:r>
            <a:r>
              <a:rPr lang="sk-SK" dirty="0" err="1" smtClean="0"/>
              <a:t>odhodu</a:t>
            </a:r>
            <a:r>
              <a:rPr lang="sk-SK" dirty="0" smtClean="0"/>
              <a:t>, </a:t>
            </a:r>
          </a:p>
          <a:p>
            <a:pPr>
              <a:buFontTx/>
              <a:buChar char="-"/>
            </a:pPr>
            <a:r>
              <a:rPr lang="sk-SK" dirty="0" smtClean="0"/>
              <a:t>uhol sklonu oštepu pri vypustení</a:t>
            </a:r>
          </a:p>
          <a:p>
            <a:pPr>
              <a:buFontTx/>
              <a:buChar char="-"/>
            </a:pPr>
            <a:r>
              <a:rPr lang="sk-SK" dirty="0"/>
              <a:t>t</a:t>
            </a:r>
            <a:r>
              <a:rPr lang="sk-SK" dirty="0" smtClean="0"/>
              <a:t>var a kvalita náčinia (vinutie)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4" name="Obrázok 3"/>
          <p:cNvPicPr/>
          <p:nvPr/>
        </p:nvPicPr>
        <p:blipFill rotWithShape="1">
          <a:blip r:embed="rId2"/>
          <a:srcRect l="36920" t="24117" r="29139" b="37031"/>
          <a:stretch/>
        </p:blipFill>
        <p:spPr bwMode="auto">
          <a:xfrm>
            <a:off x="3851920" y="2348880"/>
            <a:ext cx="4752528" cy="2556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AutoShape 2" descr="Výsledok vyh&amp;lcaron;adávania obrázkov pre dopyt Ancient Greece sport javelin thrower"/>
          <p:cNvSpPr>
            <a:spLocks noChangeAspect="1" noChangeArrowheads="1"/>
          </p:cNvSpPr>
          <p:nvPr/>
        </p:nvSpPr>
        <p:spPr bwMode="auto">
          <a:xfrm>
            <a:off x="155575" y="-411163"/>
            <a:ext cx="120015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9102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sk-SK" dirty="0"/>
              <a:t>OD ČOHO ZÁVISÍ VÝKON ?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>
              <a:buNone/>
            </a:pPr>
            <a:r>
              <a:rPr lang="sk-SK" dirty="0" smtClean="0"/>
              <a:t>DOMINANTNÝ FAKTOR:</a:t>
            </a:r>
          </a:p>
          <a:p>
            <a:pPr marL="0" indent="0">
              <a:buNone/>
            </a:pPr>
            <a:r>
              <a:rPr lang="sk-SK" dirty="0" smtClean="0"/>
              <a:t>SKOK DO V.: Počiatočná rýchlosť vzletu ťažiska skokana pri opustení podložky po ukončení odrazu,</a:t>
            </a:r>
          </a:p>
          <a:p>
            <a:pPr marL="0" indent="0">
              <a:buNone/>
            </a:pPr>
            <a:r>
              <a:rPr lang="sk-SK" dirty="0" smtClean="0"/>
              <a:t>HOD OŠTEPOM: počiatočná rýchlosť vypustenia náčinia (viac ako 30 m.s</a:t>
            </a:r>
            <a:r>
              <a:rPr lang="sk-SK" baseline="30000" dirty="0" smtClean="0"/>
              <a:t>-1</a:t>
            </a:r>
            <a:r>
              <a:rPr lang="sk-SK" dirty="0" smtClean="0"/>
              <a:t>), uhol vzletu (</a:t>
            </a:r>
            <a:r>
              <a:rPr lang="sk-SK" dirty="0" err="1" smtClean="0"/>
              <a:t>odhodu</a:t>
            </a:r>
            <a:r>
              <a:rPr lang="sk-SK" dirty="0" smtClean="0"/>
              <a:t>),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4" name="Obrázok 3"/>
          <p:cNvPicPr/>
          <p:nvPr/>
        </p:nvPicPr>
        <p:blipFill rotWithShape="1">
          <a:blip r:embed="rId2"/>
          <a:srcRect l="30298" t="31470" r="26987" b="38214"/>
          <a:stretch/>
        </p:blipFill>
        <p:spPr bwMode="auto">
          <a:xfrm>
            <a:off x="2123728" y="4293096"/>
            <a:ext cx="4824536" cy="23042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5270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sk-SK" dirty="0"/>
              <a:t>OD ČOHO ZÁVISÍ VÝKON ?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>
              <a:buNone/>
            </a:pPr>
            <a:r>
              <a:rPr lang="sk-SK" dirty="0"/>
              <a:t>SKOK DO DIAĽKY: výška ťažiska od podložky v momente ukončenia odrazu.</a:t>
            </a:r>
          </a:p>
        </p:txBody>
      </p:sp>
      <p:pic>
        <p:nvPicPr>
          <p:cNvPr id="5" name="Obrázok 4"/>
          <p:cNvPicPr/>
          <p:nvPr/>
        </p:nvPicPr>
        <p:blipFill rotWithShape="1">
          <a:blip r:embed="rId2"/>
          <a:srcRect l="12251" t="40588" r="50993" b="37337"/>
          <a:stretch/>
        </p:blipFill>
        <p:spPr bwMode="auto">
          <a:xfrm>
            <a:off x="755576" y="2420888"/>
            <a:ext cx="7704856" cy="38884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7077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sk-SK" dirty="0" smtClean="0"/>
              <a:t>VÝPOČET DĹŽKY SKOKU/HODU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sk-SK" dirty="0" smtClean="0"/>
              <a:t>         </a:t>
            </a:r>
            <a:r>
              <a:rPr lang="sk-SK" u="sng" dirty="0" smtClean="0"/>
              <a:t>Vo</a:t>
            </a:r>
            <a:r>
              <a:rPr lang="sk-SK" u="sng" baseline="30000" dirty="0" smtClean="0"/>
              <a:t>2</a:t>
            </a:r>
            <a:r>
              <a:rPr lang="sk-SK" u="sng" dirty="0" smtClean="0"/>
              <a:t> . sin 2</a:t>
            </a:r>
            <a:r>
              <a:rPr lang="el-GR" u="sng" dirty="0" smtClean="0"/>
              <a:t>α</a:t>
            </a:r>
            <a:endParaRPr lang="sk-SK" u="sng" dirty="0" smtClean="0"/>
          </a:p>
          <a:p>
            <a:pPr marL="0" indent="0">
              <a:spcBef>
                <a:spcPts val="0"/>
              </a:spcBef>
              <a:buNone/>
            </a:pPr>
            <a:r>
              <a:rPr lang="sk-SK" baseline="-25000" dirty="0" smtClean="0"/>
              <a:t>d =                     g                ,</a:t>
            </a:r>
          </a:p>
          <a:p>
            <a:pPr marL="0" indent="0">
              <a:spcBef>
                <a:spcPts val="0"/>
              </a:spcBef>
              <a:buNone/>
            </a:pPr>
            <a:endParaRPr lang="sk-SK" baseline="-25000" dirty="0" smtClean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sk-SK" baseline="-25000" dirty="0" smtClean="0"/>
              <a:t>Kde: </a:t>
            </a:r>
            <a:r>
              <a:rPr lang="sk-SK" sz="2200" baseline="-25000" dirty="0" smtClean="0"/>
              <a:t>Vo = počiatočná rýchlosť vzletu ťažiska skokana/náčinia,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sk-SK" sz="2200" baseline="-25000" dirty="0" smtClean="0"/>
              <a:t>              </a:t>
            </a:r>
            <a:r>
              <a:rPr lang="el-GR" sz="1600" dirty="0" smtClean="0"/>
              <a:t>α</a:t>
            </a:r>
            <a:r>
              <a:rPr lang="sk-SK" sz="1600" dirty="0" smtClean="0"/>
              <a:t> = uhol vzletu náčinia,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600" baseline="-25000" dirty="0" smtClean="0"/>
              <a:t> </a:t>
            </a:r>
            <a:r>
              <a:rPr lang="sk-SK" sz="1600" dirty="0" smtClean="0"/>
              <a:t>             </a:t>
            </a:r>
            <a:r>
              <a:rPr lang="sk-SK" sz="2400" baseline="-25000" dirty="0" smtClean="0"/>
              <a:t>g= zrýchlenie zemskej príťažlivosti (gravitácia).</a:t>
            </a:r>
            <a:endParaRPr lang="sk-SK" sz="2000" baseline="-25000" dirty="0"/>
          </a:p>
        </p:txBody>
      </p:sp>
      <p:pic>
        <p:nvPicPr>
          <p:cNvPr id="4" name="Picture 2" descr="https://www.brunel.ac.uk/%7Espstnpl/BiomechanicsAthletics/SLJCompDis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573016"/>
            <a:ext cx="666023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66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ROTAČNÁ TECHNIKA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dirty="0" smtClean="0"/>
              <a:t>Kinetická energia sa získava </a:t>
            </a:r>
            <a:r>
              <a:rPr lang="sk-SK" b="1" dirty="0" smtClean="0"/>
              <a:t>rotačnými pohybmi</a:t>
            </a:r>
            <a:r>
              <a:rPr lang="sk-SK" dirty="0" smtClean="0"/>
              <a:t>.</a:t>
            </a:r>
          </a:p>
          <a:p>
            <a:pPr marL="0" indent="0">
              <a:buNone/>
            </a:pPr>
            <a:r>
              <a:rPr lang="sk-SK" dirty="0" smtClean="0"/>
              <a:t>Vrhač vykonáva </a:t>
            </a:r>
            <a:r>
              <a:rPr lang="sk-SK" b="1" dirty="0" smtClean="0"/>
              <a:t>rotáciu</a:t>
            </a:r>
            <a:r>
              <a:rPr lang="sk-SK" dirty="0" smtClean="0"/>
              <a:t> nie okolo vlastnej osi, ale </a:t>
            </a:r>
            <a:r>
              <a:rPr lang="sk-SK" b="1" dirty="0" smtClean="0"/>
              <a:t>okolo šikmej osi</a:t>
            </a:r>
            <a:r>
              <a:rPr lang="sk-SK" dirty="0" smtClean="0"/>
              <a:t>, ktorá je navyše mimo osi tela + priamočiary posun vrhača.</a:t>
            </a:r>
          </a:p>
          <a:p>
            <a:pPr marL="0" indent="0">
              <a:buNone/>
            </a:pPr>
            <a:r>
              <a:rPr lang="sk-SK" dirty="0" smtClean="0"/>
              <a:t>Odstredivá sila – dostredivá sila – </a:t>
            </a:r>
            <a:r>
              <a:rPr lang="sk-SK" b="1" dirty="0" smtClean="0"/>
              <a:t>uhlová rýchlosť – obvodová rýchlosť</a:t>
            </a:r>
            <a:r>
              <a:rPr lang="sk-SK" dirty="0" smtClean="0"/>
              <a:t>.</a:t>
            </a:r>
          </a:p>
          <a:p>
            <a:pPr marL="0" indent="0">
              <a:buNone/>
            </a:pPr>
            <a:r>
              <a:rPr lang="sk-SK" dirty="0" smtClean="0"/>
              <a:t>Na </a:t>
            </a:r>
            <a:r>
              <a:rPr lang="sk-SK" b="1" dirty="0" smtClean="0"/>
              <a:t>zvýšenie uhlovej rýchlosti </a:t>
            </a:r>
            <a:r>
              <a:rPr lang="sk-SK" dirty="0" smtClean="0"/>
              <a:t>sa využíva na začiatku pokusu skrátenie a na konci predĺženie polomeru otáčania.</a:t>
            </a:r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5897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ODSTREDIVÁ A DOSTREDIVÁ RÝCHLOSŤ</a:t>
            </a:r>
            <a:endParaRPr lang="sk-SK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6912768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670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sk-SK" dirty="0" smtClean="0"/>
              <a:t>ATLETIKA V UO NA ŠKOLÁCH</a:t>
            </a:r>
            <a:endParaRPr lang="sk-SK" dirty="0"/>
          </a:p>
        </p:txBody>
      </p:sp>
      <p:graphicFrame>
        <p:nvGraphicFramePr>
          <p:cNvPr id="4" name="Zástupný symbol obsah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1707840"/>
              </p:ext>
            </p:extLst>
          </p:nvPr>
        </p:nvGraphicFramePr>
        <p:xfrm>
          <a:off x="179512" y="1196744"/>
          <a:ext cx="8784977" cy="54582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100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7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4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96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19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96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987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3631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 dirty="0">
                          <a:effectLst/>
                        </a:rPr>
                        <a:t>R o č n í k                     </a:t>
                      </a:r>
                      <a:endParaRPr lang="sk-SK" sz="1000" b="1" kern="0" dirty="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5.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6.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 dirty="0">
                          <a:effectLst/>
                        </a:rPr>
                        <a:t>7.- 9.</a:t>
                      </a:r>
                      <a:endParaRPr lang="sk-SK" sz="1000" b="1" kern="0" dirty="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631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 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CH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D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CH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 dirty="0">
                          <a:effectLst/>
                        </a:rPr>
                        <a:t>D</a:t>
                      </a:r>
                      <a:endParaRPr lang="sk-SK" sz="1000" b="1" kern="0" dirty="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CH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 dirty="0">
                          <a:effectLst/>
                        </a:rPr>
                        <a:t>D</a:t>
                      </a:r>
                      <a:endParaRPr lang="sk-SK" sz="1000" b="1" kern="0" dirty="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631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 dirty="0">
                          <a:effectLst/>
                        </a:rPr>
                        <a:t>Poznatky z </a:t>
                      </a:r>
                      <a:r>
                        <a:rPr lang="cs-CZ" sz="1000" kern="0" dirty="0" err="1">
                          <a:effectLst/>
                        </a:rPr>
                        <a:t>telesnej</a:t>
                      </a:r>
                      <a:r>
                        <a:rPr lang="cs-CZ" sz="1000" kern="0" dirty="0">
                          <a:effectLst/>
                        </a:rPr>
                        <a:t>  </a:t>
                      </a:r>
                      <a:r>
                        <a:rPr lang="cs-CZ" sz="1000" kern="0" dirty="0" err="1">
                          <a:effectLst/>
                        </a:rPr>
                        <a:t>kultúry</a:t>
                      </a:r>
                      <a:r>
                        <a:rPr lang="cs-CZ" sz="1000" kern="0" dirty="0">
                          <a:effectLst/>
                        </a:rPr>
                        <a:t>       </a:t>
                      </a:r>
                      <a:endParaRPr lang="sk-SK" sz="1000" b="1" kern="0" dirty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 rowSpan="6" gridSpan="6"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 dirty="0" err="1">
                          <a:effectLst/>
                        </a:rPr>
                        <a:t>Priebežne</a:t>
                      </a:r>
                      <a:endParaRPr lang="sk-SK" sz="1000" b="1" kern="0" dirty="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/>
                </a:tc>
                <a:tc rowSpan="6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6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6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6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6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631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Všeobecná gymnastika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 gridSpan="6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631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Základná gymnastika              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 gridSpan="6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631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Kondičná gymnastika              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 gridSpan="6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3631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Rytmická gymnastika              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 gridSpan="6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631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Relaxačné a kompenzačné cvičenia          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 gridSpan="6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3631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 dirty="0">
                          <a:solidFill>
                            <a:srgbClr val="FF0000"/>
                          </a:solidFill>
                          <a:effectLst/>
                        </a:rPr>
                        <a:t>Atletika</a:t>
                      </a:r>
                      <a:endParaRPr lang="sk-SK" sz="1000" b="1" kern="0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 dirty="0">
                          <a:solidFill>
                            <a:srgbClr val="FF0000"/>
                          </a:solidFill>
                          <a:effectLst/>
                        </a:rPr>
                        <a:t>14</a:t>
                      </a:r>
                      <a:endParaRPr lang="sk-SK" sz="1000" b="1" kern="0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 dirty="0">
                          <a:solidFill>
                            <a:srgbClr val="FF0000"/>
                          </a:solidFill>
                          <a:effectLst/>
                        </a:rPr>
                        <a:t>12</a:t>
                      </a:r>
                      <a:endParaRPr lang="sk-SK" sz="1000" b="1" kern="0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 dirty="0">
                          <a:solidFill>
                            <a:srgbClr val="FF0000"/>
                          </a:solidFill>
                          <a:effectLst/>
                        </a:rPr>
                        <a:t>15</a:t>
                      </a:r>
                      <a:endParaRPr lang="sk-SK" sz="1000" b="1" kern="0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 dirty="0">
                          <a:solidFill>
                            <a:srgbClr val="FF0000"/>
                          </a:solidFill>
                          <a:effectLst/>
                        </a:rPr>
                        <a:t>13</a:t>
                      </a:r>
                      <a:endParaRPr lang="sk-SK" sz="1000" b="1" kern="0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 dirty="0">
                          <a:solidFill>
                            <a:srgbClr val="FF0000"/>
                          </a:solidFill>
                          <a:effectLst/>
                        </a:rPr>
                        <a:t>15</a:t>
                      </a:r>
                      <a:endParaRPr lang="sk-SK" sz="1000" b="1" kern="0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 dirty="0">
                          <a:solidFill>
                            <a:srgbClr val="FF0000"/>
                          </a:solidFill>
                          <a:effectLst/>
                        </a:rPr>
                        <a:t>13</a:t>
                      </a:r>
                      <a:endParaRPr lang="sk-SK" sz="1000" b="1" kern="0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3631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Základy gymnastických športov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 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 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 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 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 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 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3631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Športová gymnastika              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14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14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14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13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14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13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3631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Moderná gymnastika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 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6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 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5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 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5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3631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Športové hry                     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14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10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15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13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15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13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3631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Plávanie</a:t>
                      </a:r>
                      <a:r>
                        <a:rPr lang="cs-CZ" sz="1000" kern="0" baseline="30000">
                          <a:effectLst/>
                        </a:rPr>
                        <a:t>2</a:t>
                      </a:r>
                      <a:r>
                        <a:rPr lang="cs-CZ" sz="1000" kern="0">
                          <a:effectLst/>
                        </a:rPr>
                        <a:t> (20 hodín – kurz)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 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 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 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 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 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 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3631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Sezónne činnosti (zimné alebo letné)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 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 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 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 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 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 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3631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Zjazdové, bežecké lyžovanie</a:t>
                      </a:r>
                      <a:r>
                        <a:rPr lang="cs-CZ" sz="1000" kern="0" baseline="30000">
                          <a:effectLst/>
                        </a:rPr>
                        <a:t>2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 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 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 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 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 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 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3631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Testovanie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4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4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2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2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2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2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3631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S  P  O  L  U                    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46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46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46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46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46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46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59226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Cvičenia v prírode1              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8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8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8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8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10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effectLst/>
                        </a:rPr>
                        <a:t>10</a:t>
                      </a:r>
                      <a:endParaRPr lang="sk-SK" sz="1000" b="1" kern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73631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 dirty="0" err="1">
                          <a:solidFill>
                            <a:srgbClr val="FF0000"/>
                          </a:solidFill>
                          <a:effectLst/>
                        </a:rPr>
                        <a:t>Výberový</a:t>
                      </a:r>
                      <a:r>
                        <a:rPr lang="cs-CZ" sz="1000" kern="0" dirty="0">
                          <a:solidFill>
                            <a:srgbClr val="FF0000"/>
                          </a:solidFill>
                          <a:effectLst/>
                        </a:rPr>
                        <a:t> tematický </a:t>
                      </a:r>
                      <a:r>
                        <a:rPr lang="cs-CZ" sz="1000" kern="0" dirty="0" err="1">
                          <a:solidFill>
                            <a:srgbClr val="FF0000"/>
                          </a:solidFill>
                          <a:effectLst/>
                        </a:rPr>
                        <a:t>celok</a:t>
                      </a:r>
                      <a:r>
                        <a:rPr lang="cs-CZ" sz="1000" kern="0" dirty="0">
                          <a:solidFill>
                            <a:srgbClr val="FF0000"/>
                          </a:solidFill>
                          <a:effectLst/>
                        </a:rPr>
                        <a:t>         </a:t>
                      </a:r>
                      <a:endParaRPr lang="sk-SK" sz="1000" b="1" kern="0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solidFill>
                            <a:srgbClr val="FF0000"/>
                          </a:solidFill>
                          <a:effectLst/>
                        </a:rPr>
                        <a:t>20</a:t>
                      </a:r>
                      <a:endParaRPr lang="sk-SK" sz="1000" b="1" kern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solidFill>
                            <a:srgbClr val="FF0000"/>
                          </a:solidFill>
                          <a:effectLst/>
                        </a:rPr>
                        <a:t>20</a:t>
                      </a:r>
                      <a:endParaRPr lang="sk-SK" sz="1000" b="1" kern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solidFill>
                            <a:srgbClr val="FF0000"/>
                          </a:solidFill>
                          <a:effectLst/>
                        </a:rPr>
                        <a:t>20</a:t>
                      </a:r>
                      <a:endParaRPr lang="sk-SK" sz="1000" b="1" kern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solidFill>
                            <a:srgbClr val="FF0000"/>
                          </a:solidFill>
                          <a:effectLst/>
                        </a:rPr>
                        <a:t>20</a:t>
                      </a:r>
                      <a:endParaRPr lang="sk-SK" sz="1000" b="1" kern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>
                          <a:solidFill>
                            <a:srgbClr val="FF0000"/>
                          </a:solidFill>
                          <a:effectLst/>
                        </a:rPr>
                        <a:t>20</a:t>
                      </a:r>
                      <a:endParaRPr lang="sk-SK" sz="1000" b="1" kern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kern="0" dirty="0">
                          <a:solidFill>
                            <a:srgbClr val="FF0000"/>
                          </a:solidFill>
                          <a:effectLst/>
                        </a:rPr>
                        <a:t>20</a:t>
                      </a:r>
                      <a:endParaRPr lang="sk-SK" sz="1000" b="1" kern="0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043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UHLOVÁ A OBVODOVÁ RÝCHLOSŤ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 smtClean="0"/>
              <a:t>Obvodová rýchlosť: v = r . </a:t>
            </a:r>
            <a:r>
              <a:rPr lang="el-GR" dirty="0" smtClean="0"/>
              <a:t>ω</a:t>
            </a:r>
            <a:endParaRPr lang="sk-SK" dirty="0" smtClean="0"/>
          </a:p>
          <a:p>
            <a:pPr marL="0" indent="0">
              <a:buNone/>
            </a:pPr>
            <a:r>
              <a:rPr lang="sk-SK" sz="2000" dirty="0" smtClean="0"/>
              <a:t>alebo:                                                         </a:t>
            </a:r>
            <a:r>
              <a:rPr lang="sk-SK" sz="2000" b="1" u="sng" dirty="0" smtClean="0"/>
              <a:t>S</a:t>
            </a:r>
            <a:endParaRPr lang="sk-SK" sz="2000" b="1" dirty="0" smtClean="0"/>
          </a:p>
          <a:p>
            <a:pPr marL="0" indent="0">
              <a:buNone/>
            </a:pPr>
            <a:r>
              <a:rPr lang="sk-SK" sz="2000" dirty="0"/>
              <a:t>	</a:t>
            </a:r>
            <a:r>
              <a:rPr lang="sk-SK" sz="2000" dirty="0" smtClean="0"/>
              <a:t>		          </a:t>
            </a:r>
            <a:r>
              <a:rPr lang="sk-SK" sz="2800" dirty="0" smtClean="0"/>
              <a:t>v =  t</a:t>
            </a:r>
          </a:p>
          <a:p>
            <a:pPr marL="0" indent="0">
              <a:buNone/>
            </a:pPr>
            <a:endParaRPr lang="sk-SK" sz="2800" dirty="0"/>
          </a:p>
          <a:p>
            <a:pPr marL="0" indent="0">
              <a:buNone/>
            </a:pPr>
            <a:r>
              <a:rPr lang="sk-SK" sz="2800" dirty="0" smtClean="0"/>
              <a:t>Počiatočná rýchlosť náčinia:</a:t>
            </a:r>
          </a:p>
          <a:p>
            <a:pPr marL="0" indent="0">
              <a:buNone/>
            </a:pPr>
            <a:r>
              <a:rPr lang="sk-SK" sz="2800" dirty="0" smtClean="0"/>
              <a:t>Vrh guľou:        15 m.s</a:t>
            </a:r>
            <a:r>
              <a:rPr lang="sk-SK" sz="2800" baseline="30000" dirty="0" smtClean="0"/>
              <a:t>-1</a:t>
            </a:r>
          </a:p>
          <a:p>
            <a:pPr marL="0" indent="0">
              <a:buNone/>
            </a:pPr>
            <a:r>
              <a:rPr lang="sk-SK" sz="2800" dirty="0" smtClean="0"/>
              <a:t>Hod diskom:</a:t>
            </a:r>
            <a:r>
              <a:rPr lang="sk-SK" sz="2000" dirty="0" smtClean="0"/>
              <a:t>	      </a:t>
            </a:r>
            <a:r>
              <a:rPr lang="sk-SK" sz="2800" dirty="0" smtClean="0"/>
              <a:t>25 m.s</a:t>
            </a:r>
            <a:r>
              <a:rPr lang="sk-SK" sz="2800" baseline="30000" dirty="0" smtClean="0"/>
              <a:t>-1</a:t>
            </a:r>
          </a:p>
          <a:p>
            <a:pPr marL="0" indent="0">
              <a:buNone/>
            </a:pPr>
            <a:r>
              <a:rPr lang="sk-SK" sz="2800" dirty="0" smtClean="0"/>
              <a:t>Hod kladivom: 27 m.s</a:t>
            </a:r>
            <a:r>
              <a:rPr lang="sk-SK" sz="2800" baseline="30000" dirty="0" smtClean="0"/>
              <a:t>-1</a:t>
            </a:r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51052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OD ČOHO ZÁVISÍ VÝKON </a:t>
            </a:r>
            <a:r>
              <a:rPr lang="sk-SK" dirty="0" smtClean="0"/>
              <a:t>VO VRHU GUĽOU A HODOCH?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sk-SK" dirty="0" smtClean="0"/>
              <a:t>Počiatočná rýchlosť náčinia v momente vypustenia,</a:t>
            </a:r>
          </a:p>
          <a:p>
            <a:pPr>
              <a:buFontTx/>
              <a:buChar char="-"/>
            </a:pPr>
            <a:r>
              <a:rPr lang="sk-SK" dirty="0" smtClean="0"/>
              <a:t>Uhlu </a:t>
            </a:r>
            <a:r>
              <a:rPr lang="sk-SK" dirty="0" err="1" smtClean="0"/>
              <a:t>odvrhu</a:t>
            </a:r>
            <a:r>
              <a:rPr lang="sk-SK" dirty="0" smtClean="0"/>
              <a:t>/</a:t>
            </a:r>
            <a:r>
              <a:rPr lang="sk-SK" dirty="0" err="1" smtClean="0"/>
              <a:t>odhodu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Pri hode diskom aj od sklonu disku pri vypustení a počas letu (uhol sklonu náčinia).</a:t>
            </a:r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2916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OPTIMÁLNY UHOL VYPUSTENIA NÁČINIA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 smtClean="0"/>
              <a:t>Hod diskom:     36-38</a:t>
            </a:r>
            <a:r>
              <a:rPr lang="sk-SK" baseline="30000" dirty="0" smtClean="0"/>
              <a:t>o</a:t>
            </a:r>
          </a:p>
          <a:p>
            <a:pPr marL="0" indent="0">
              <a:buNone/>
            </a:pPr>
            <a:r>
              <a:rPr lang="sk-SK" dirty="0" smtClean="0"/>
              <a:t>Vrh guľou:         40-42</a:t>
            </a:r>
            <a:r>
              <a:rPr lang="sk-SK" baseline="30000" dirty="0" smtClean="0"/>
              <a:t>o</a:t>
            </a:r>
          </a:p>
          <a:p>
            <a:pPr marL="0" indent="0">
              <a:buNone/>
            </a:pPr>
            <a:r>
              <a:rPr lang="sk-SK" dirty="0" smtClean="0"/>
              <a:t>Hod kladivom:  43-44</a:t>
            </a:r>
            <a:r>
              <a:rPr lang="sk-SK" baseline="30000" dirty="0" smtClean="0"/>
              <a:t>o</a:t>
            </a:r>
            <a:endParaRPr lang="sk-SK" dirty="0"/>
          </a:p>
        </p:txBody>
      </p:sp>
      <p:pic>
        <p:nvPicPr>
          <p:cNvPr id="4" name="Obrázok 3"/>
          <p:cNvPicPr/>
          <p:nvPr/>
        </p:nvPicPr>
        <p:blipFill rotWithShape="1">
          <a:blip r:embed="rId2"/>
          <a:srcRect l="36920" t="24117" r="29139" b="37031"/>
          <a:stretch/>
        </p:blipFill>
        <p:spPr bwMode="auto">
          <a:xfrm>
            <a:off x="2123728" y="3429000"/>
            <a:ext cx="5544616" cy="31683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0834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0"/>
            <a:ext cx="7200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449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METODIKA – Metodické rady</a:t>
            </a:r>
            <a:endParaRPr lang="sk-SK" dirty="0"/>
          </a:p>
        </p:txBody>
      </p:sp>
      <p:graphicFrame>
        <p:nvGraphicFramePr>
          <p:cNvPr id="4" name="Zástupný symbol obsahu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6605473"/>
              </p:ext>
            </p:extLst>
          </p:nvPr>
        </p:nvGraphicFramePr>
        <p:xfrm>
          <a:off x="251520" y="1844824"/>
          <a:ext cx="8229600" cy="3653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4" name="Fotografie" r:id="rId3" imgW="9180952" imgH="4076190" progId="MSPhotoEd.3">
                  <p:embed/>
                </p:oleObj>
              </mc:Choice>
              <mc:Fallback>
                <p:oleObj name="Fotografie" r:id="rId3" imgW="9180952" imgH="4076190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1844824"/>
                        <a:ext cx="8229600" cy="36538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7638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METODIKA – Metodické rady</a:t>
            </a: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7744" y="1628800"/>
            <a:ext cx="4434849" cy="10515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462431" y="2780930"/>
            <a:ext cx="8280400" cy="36003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kumimoji="1" lang="cs-CZ" altLang="sk-SK" sz="1200" b="1" dirty="0" smtClean="0"/>
              <a:t>                                                      prvý </a:t>
            </a:r>
            <a:r>
              <a:rPr kumimoji="1" lang="cs-CZ" altLang="sk-SK" sz="1200" b="1" dirty="0"/>
              <a:t>krok – </a:t>
            </a:r>
            <a:r>
              <a:rPr kumimoji="1" lang="cs-CZ" altLang="sk-SK" sz="1200" b="1" dirty="0" smtClean="0"/>
              <a:t>pravou        druhý </a:t>
            </a:r>
            <a:r>
              <a:rPr kumimoji="1" lang="cs-CZ" altLang="sk-SK" sz="1200" b="1" dirty="0"/>
              <a:t>krok - </a:t>
            </a:r>
            <a:r>
              <a:rPr kumimoji="1" lang="cs-CZ" altLang="sk-SK" sz="1200" b="1" dirty="0" err="1" smtClean="0"/>
              <a:t>ľavou</a:t>
            </a:r>
            <a:r>
              <a:rPr kumimoji="1" lang="cs-CZ" altLang="sk-SK" sz="1200" b="1" dirty="0" smtClean="0"/>
              <a:t> </a:t>
            </a:r>
            <a:r>
              <a:rPr kumimoji="1" lang="cs-CZ" altLang="sk-SK" sz="1200" b="1" dirty="0"/>
              <a:t>	</a:t>
            </a:r>
            <a:r>
              <a:rPr kumimoji="1" lang="cs-CZ" altLang="sk-SK" sz="1200" b="1" dirty="0" smtClean="0"/>
              <a:t>       </a:t>
            </a:r>
            <a:r>
              <a:rPr kumimoji="1" lang="cs-CZ" altLang="sk-SK" sz="1200" b="1" dirty="0" err="1" smtClean="0"/>
              <a:t>tretí</a:t>
            </a:r>
            <a:r>
              <a:rPr kumimoji="1" lang="cs-CZ" altLang="sk-SK" sz="1200" b="1" dirty="0" smtClean="0"/>
              <a:t> </a:t>
            </a:r>
            <a:r>
              <a:rPr kumimoji="1" lang="cs-CZ" altLang="sk-SK" sz="1200" b="1" dirty="0"/>
              <a:t>krok -pravou</a:t>
            </a:r>
            <a:endParaRPr kumimoji="1" lang="cs-CZ" altLang="sk-SK" sz="2000" b="1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664" y="3206038"/>
            <a:ext cx="6449095" cy="18071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96292" y="5018470"/>
            <a:ext cx="8351837" cy="3587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kumimoji="1" lang="cs-CZ" altLang="sk-SK" sz="1200" b="1" dirty="0" smtClean="0"/>
              <a:t>                            </a:t>
            </a:r>
            <a:r>
              <a:rPr kumimoji="1" lang="cs-CZ" altLang="sk-SK" sz="1200" b="1" dirty="0" err="1" smtClean="0"/>
              <a:t>štvrtý</a:t>
            </a:r>
            <a:r>
              <a:rPr kumimoji="1" lang="cs-CZ" altLang="sk-SK" sz="1200" b="1" dirty="0" smtClean="0"/>
              <a:t> </a:t>
            </a:r>
            <a:r>
              <a:rPr kumimoji="1" lang="cs-CZ" altLang="sk-SK" sz="1200" b="1" dirty="0"/>
              <a:t>krok – </a:t>
            </a:r>
            <a:r>
              <a:rPr kumimoji="1" lang="cs-CZ" altLang="sk-SK" sz="1200" b="1" dirty="0" err="1" smtClean="0"/>
              <a:t>ľavou</a:t>
            </a:r>
            <a:r>
              <a:rPr kumimoji="1" lang="cs-CZ" altLang="sk-SK" sz="1200" b="1" dirty="0" smtClean="0"/>
              <a:t> </a:t>
            </a:r>
            <a:r>
              <a:rPr kumimoji="1" lang="cs-CZ" altLang="sk-SK" sz="1200" b="1" dirty="0"/>
              <a:t>s </a:t>
            </a:r>
            <a:r>
              <a:rPr kumimoji="1" lang="cs-CZ" altLang="sk-SK" sz="1200" b="1" dirty="0" err="1" smtClean="0"/>
              <a:t>došľapom</a:t>
            </a:r>
            <a:r>
              <a:rPr kumimoji="1" lang="cs-CZ" altLang="sk-SK" sz="1200" b="1" dirty="0" smtClean="0"/>
              <a:t> </a:t>
            </a:r>
            <a:r>
              <a:rPr kumimoji="1" lang="cs-CZ" altLang="sk-SK" sz="1200" b="1" dirty="0"/>
              <a:t>na </a:t>
            </a:r>
            <a:r>
              <a:rPr kumimoji="1" lang="cs-CZ" altLang="sk-SK" sz="1200" b="1" dirty="0" err="1" smtClean="0"/>
              <a:t>pätu</a:t>
            </a:r>
            <a:r>
              <a:rPr kumimoji="1" lang="cs-CZ" altLang="sk-SK" sz="1200" b="1" dirty="0"/>
              <a:t>		</a:t>
            </a:r>
            <a:r>
              <a:rPr kumimoji="1" lang="cs-CZ" altLang="sk-SK" sz="1200" b="1" dirty="0" err="1" smtClean="0"/>
              <a:t>vypustenie</a:t>
            </a:r>
            <a:r>
              <a:rPr kumimoji="1" lang="cs-CZ" altLang="sk-SK" sz="1200" b="1" dirty="0" smtClean="0"/>
              <a:t> </a:t>
            </a:r>
            <a:r>
              <a:rPr kumimoji="1" lang="cs-CZ" altLang="sk-SK" sz="1200" b="1" dirty="0" err="1" smtClean="0"/>
              <a:t>oštepu</a:t>
            </a:r>
            <a:r>
              <a:rPr kumimoji="1" lang="cs-CZ" altLang="sk-SK" sz="1200" b="1" dirty="0" smtClean="0"/>
              <a:t> </a:t>
            </a:r>
            <a:r>
              <a:rPr kumimoji="1" lang="cs-CZ" altLang="sk-SK" sz="1200" b="1" dirty="0"/>
              <a:t>a </a:t>
            </a:r>
            <a:r>
              <a:rPr kumimoji="1" lang="cs-CZ" altLang="sk-SK" sz="1200" b="1" dirty="0" err="1" smtClean="0"/>
              <a:t>preskok</a:t>
            </a:r>
            <a:endParaRPr kumimoji="1" lang="cs-CZ" altLang="sk-SK" sz="2000" b="1" dirty="0"/>
          </a:p>
        </p:txBody>
      </p:sp>
    </p:spTree>
    <p:extLst>
      <p:ext uri="{BB962C8B-B14F-4D97-AF65-F5344CB8AC3E}">
        <p14:creationId xmlns:p14="http://schemas.microsoft.com/office/powerpoint/2010/main" val="335019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HOD OŠTEPOM – JAN ŽELEZNÝ</a:t>
            </a:r>
            <a:endParaRPr lang="sk-SK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3" t="29343" r="16448" b="12693"/>
          <a:stretch/>
        </p:blipFill>
        <p:spPr bwMode="auto">
          <a:xfrm>
            <a:off x="611560" y="1484784"/>
            <a:ext cx="792088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213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PRAVIDLÁ ROZHODOVANIA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 smtClean="0"/>
              <a:t>SAZ – najnovšie aktuálne pravidlá – viď web:</a:t>
            </a:r>
          </a:p>
          <a:p>
            <a:pPr marL="0" indent="0">
              <a:buNone/>
            </a:pPr>
            <a:r>
              <a:rPr lang="sk-SK" dirty="0" smtClean="0">
                <a:hlinkClick r:id="rId2"/>
              </a:rPr>
              <a:t>www.saz.sk</a:t>
            </a:r>
            <a:r>
              <a:rPr lang="sk-SK" dirty="0" smtClean="0"/>
              <a:t>:</a:t>
            </a:r>
          </a:p>
          <a:p>
            <a:pPr marL="0" indent="0">
              <a:buNone/>
            </a:pPr>
            <a:r>
              <a:rPr lang="sk-SK" dirty="0"/>
              <a:t>https://www.atletika.sk/wp-content/uploads/2018/03/pravidla_atletickych_sutazi_2018-19.pdf</a:t>
            </a:r>
            <a:endParaRPr lang="sk-SK" dirty="0" smtClean="0"/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2505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ROVNOSŤ VÝKONOV – DIAĽKA/TROJSKOK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dirty="0"/>
              <a:t>Rovnosť </a:t>
            </a:r>
            <a:r>
              <a:rPr lang="sk-SK" dirty="0" smtClean="0"/>
              <a:t>výkonov v </a:t>
            </a:r>
            <a:r>
              <a:rPr lang="sk-SK" dirty="0"/>
              <a:t>súťažiach v poli, okrem skoku do výšky a skoku o </a:t>
            </a:r>
            <a:r>
              <a:rPr lang="sk-SK" dirty="0" smtClean="0"/>
              <a:t>žrdi: o </a:t>
            </a:r>
            <a:r>
              <a:rPr lang="sk-SK" dirty="0"/>
              <a:t>poradí pretekárov pri rovnosti ich najlepších výkonov </a:t>
            </a:r>
            <a:r>
              <a:rPr lang="sk-SK" b="1" dirty="0" smtClean="0"/>
              <a:t>rozhoduje druhý </a:t>
            </a:r>
            <a:r>
              <a:rPr lang="sk-SK" b="1" dirty="0"/>
              <a:t>najlepší výkon týchto pretekárov</a:t>
            </a:r>
            <a:r>
              <a:rPr lang="sk-SK" dirty="0"/>
              <a:t>. Ak je i ten rovnaký, rozhoduje </a:t>
            </a:r>
            <a:r>
              <a:rPr lang="sk-SK" b="1" dirty="0"/>
              <a:t>tretí najlepší </a:t>
            </a:r>
            <a:r>
              <a:rPr lang="sk-SK" dirty="0"/>
              <a:t>výkon atď. </a:t>
            </a: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Príklady:................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299246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18654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ROVNOSŤ VÝKONOV V SKOKU DO VÝŠKY/O ŽRDI – „PLICHTA“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4320481"/>
          </a:xfrm>
        </p:spPr>
        <p:txBody>
          <a:bodyPr>
            <a:normAutofit fontScale="25000" lnSpcReduction="20000"/>
          </a:bodyPr>
          <a:lstStyle/>
          <a:p>
            <a:endParaRPr lang="sk-SK" dirty="0" smtClean="0"/>
          </a:p>
          <a:p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pPr marL="0" indent="0">
              <a:buNone/>
            </a:pPr>
            <a:r>
              <a:rPr lang="sk-SK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 </a:t>
            </a:r>
            <a:r>
              <a:rPr lang="sk-SK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rovnosti výkonov v skoku do výšky a o žrdi ak dvaja alebo viacerí pretekári prekonali rovnakú konečnú výšku sa postupuje takto: </a:t>
            </a:r>
            <a:endParaRPr lang="sk-SK" sz="9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k-SK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sk-SK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Lepšie umiestnenie sa prizná pretekárovi, ktorý mal </a:t>
            </a:r>
            <a:r>
              <a:rPr lang="sk-SK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výške, na ktorej došlo k rovnosti výkonov</a:t>
            </a:r>
            <a:r>
              <a:rPr lang="sk-SK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ktorá bola výškou ním najvyššie prekonaná, </a:t>
            </a:r>
            <a:r>
              <a:rPr lang="sk-SK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najmenej pokusov</a:t>
            </a:r>
            <a:r>
              <a:rPr lang="sk-SK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sk-SK" sz="9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k-SK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sk-SK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Ak pri uplatnení predchádzajúceho ustanovenia </a:t>
            </a:r>
            <a:r>
              <a:rPr lang="sk-SK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rovnosť </a:t>
            </a:r>
            <a:r>
              <a:rPr lang="sk-SK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výkonov trvá aj naďalej, prizná sa lepšie umiestnenie pretekárovi, ktorý mal </a:t>
            </a:r>
            <a:r>
              <a:rPr lang="sk-SK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súťaži najmenej nevydarených pokusov</a:t>
            </a:r>
            <a:r>
              <a:rPr lang="sk-SK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vrátane najvyššej prekonanej výšky. </a:t>
            </a:r>
            <a:endParaRPr lang="sk-SK" sz="9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k-SK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sk-SK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Ak pri uplatnení ustanovenia odseku </a:t>
            </a:r>
            <a:r>
              <a:rPr lang="sk-SK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naďalej </a:t>
            </a:r>
            <a:r>
              <a:rPr lang="sk-SK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trvá rovnosť výkonov, </a:t>
            </a:r>
            <a:r>
              <a:rPr lang="sk-SK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bude pretekárom priznané rovnaké umiestnenie v súťaži, ak sa nejedná o prvé miesto</a:t>
            </a:r>
            <a:r>
              <a:rPr lang="sk-SK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sk-SK" sz="9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k-SK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sk-SK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Pokiaľ naďalej trvá </a:t>
            </a:r>
            <a:r>
              <a:rPr lang="sk-SK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rovnosť na prvom mieste</a:t>
            </a:r>
            <a:r>
              <a:rPr lang="sk-SK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uskutoční sa </a:t>
            </a:r>
            <a:r>
              <a:rPr lang="sk-SK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rozoskakovanie</a:t>
            </a:r>
            <a:r>
              <a:rPr lang="sk-SK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podľa P </a:t>
            </a:r>
            <a:r>
              <a:rPr lang="sk-SK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181.9. </a:t>
            </a:r>
            <a:r>
              <a:rPr lang="sk-SK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 sa rozoskakovanie neuskutoční alebo ak sa pretekári, ktorí by sa mali rozoskakovať, v ktorejkoľvek fáze súťaže </a:t>
            </a:r>
            <a:r>
              <a:rPr lang="sk-SK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rozhodnú ďalej v súťaži nepokračovať, zostáva na prvom mieste rovnosť výkonov</a:t>
            </a:r>
            <a:r>
              <a:rPr lang="sk-SK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22005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ATLETIKA V UO NA ŠKOLÁCH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sk-SK" sz="2400" b="1" dirty="0" smtClean="0"/>
              <a:t>KOMPETENCIA</a:t>
            </a:r>
            <a:r>
              <a:rPr lang="sk-SK" sz="2400" b="1" dirty="0"/>
              <a:t>:</a:t>
            </a:r>
            <a:endParaRPr lang="sk-SK" sz="2400" dirty="0"/>
          </a:p>
          <a:p>
            <a:pPr marL="0" indent="0">
              <a:spcBef>
                <a:spcPts val="0"/>
              </a:spcBef>
              <a:buNone/>
            </a:pPr>
            <a:r>
              <a:rPr lang="sk-SK" sz="2400" dirty="0" smtClean="0"/>
              <a:t>Žiak </a:t>
            </a:r>
            <a:r>
              <a:rPr lang="sk-SK" sz="2400" dirty="0"/>
              <a:t>vie demonštrovať základy techniky behu, skoku a hodu, vie využívať atletické disciplíny a prostriedky atletiky na zvýšenie svojej telesnej kondície, ovláda základy terminológie, uplatňuje zásady hygieny a úrazovej zábrany, pozná základné pravidlá súťaženia a koná v duchu </a:t>
            </a:r>
            <a:r>
              <a:rPr lang="sk-SK" sz="2400" dirty="0" err="1"/>
              <a:t>fair-play</a:t>
            </a:r>
            <a:r>
              <a:rPr lang="sk-SK" sz="2400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2400" dirty="0"/>
              <a:t>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2400" dirty="0"/>
              <a:t>Skrátená alternatíva: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2400" b="1" dirty="0" smtClean="0"/>
              <a:t>Žiak </a:t>
            </a:r>
            <a:r>
              <a:rPr lang="sk-SK" sz="2400" b="1" dirty="0"/>
              <a:t>vie využívať základné atletické </a:t>
            </a:r>
            <a:r>
              <a:rPr lang="sk-SK" sz="2400" b="1" dirty="0" err="1"/>
              <a:t>lokomócie</a:t>
            </a:r>
            <a:r>
              <a:rPr lang="sk-SK" sz="2400" b="1" dirty="0"/>
              <a:t> pri udržiavaní a zvyšovaní svojej telesnej zdatnosti a uplatňuje získané vedomosti, zručnosti a návyky v každodennom živote.</a:t>
            </a:r>
            <a:endParaRPr lang="sk-SK" sz="2400" dirty="0"/>
          </a:p>
          <a:p>
            <a:pPr>
              <a:spcBef>
                <a:spcPts val="0"/>
              </a:spcBef>
            </a:pP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371711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SKOK DO VÝŠKY – „PLICHTA“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00200"/>
            <a:ext cx="856895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107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SKOK DO VÝŠKY – „PLICHTA“</a:t>
            </a:r>
            <a:endParaRPr lang="sk-SK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00200"/>
            <a:ext cx="864096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640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Banskobystrická latka </a:t>
            </a:r>
            <a:r>
              <a:rPr lang="sk-SK" dirty="0" smtClean="0"/>
              <a:t>2017 muži</a:t>
            </a:r>
            <a:endParaRPr lang="sk-SK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2776"/>
            <a:ext cx="843528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58186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Banskobystrická latka 2017 muži</a:t>
            </a:r>
            <a:endParaRPr lang="sk-SK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7787208" cy="496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820291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86458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Banskobystrická latka </a:t>
            </a:r>
            <a:r>
              <a:rPr lang="sk-SK" dirty="0" smtClean="0"/>
              <a:t>2017 ženy</a:t>
            </a:r>
            <a:endParaRPr lang="sk-SK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"/>
          <a:stretch/>
        </p:blipFill>
        <p:spPr bwMode="auto">
          <a:xfrm>
            <a:off x="683568" y="1412776"/>
            <a:ext cx="8068376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00259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Banskobystrická latka </a:t>
            </a:r>
            <a:r>
              <a:rPr lang="sk-SK" dirty="0" smtClean="0"/>
              <a:t>2017 ženy</a:t>
            </a:r>
            <a:endParaRPr lang="sk-SK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"/>
          <a:stretch/>
        </p:blipFill>
        <p:spPr bwMode="auto">
          <a:xfrm>
            <a:off x="899592" y="1412776"/>
            <a:ext cx="7992888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51520" y="1772816"/>
            <a:ext cx="429599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9211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ATLETIKA V UO NA ŠKOLÁCH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sk-SK" b="1" dirty="0"/>
              <a:t>ČIASTKOVÉ KOMPETENCIE </a:t>
            </a:r>
            <a:r>
              <a:rPr lang="sk-SK" dirty="0"/>
              <a:t>– požiadavky na </a:t>
            </a:r>
            <a:r>
              <a:rPr lang="sk-SK" b="1" i="1" dirty="0"/>
              <a:t>vedomosti, zručnosti a schopnosti </a:t>
            </a:r>
            <a:r>
              <a:rPr lang="sk-SK" dirty="0"/>
              <a:t>žiaka:</a:t>
            </a:r>
          </a:p>
          <a:p>
            <a:pPr lvl="0"/>
            <a:r>
              <a:rPr lang="sk-SK" dirty="0"/>
              <a:t>vie sa orientovať v základných atletických disciplínach, charakterizovať ich a prakticky demonštrovať,</a:t>
            </a:r>
          </a:p>
          <a:p>
            <a:pPr lvl="0"/>
            <a:r>
              <a:rPr lang="sk-SK" dirty="0"/>
              <a:t>uvedomuje si význam a vplyv základných prostriedkov kondičnej prípravy na zdravý rozvoj organizmu a využíva ich vo svojej spontánnej pohybovej aktivite,</a:t>
            </a:r>
          </a:p>
          <a:p>
            <a:pPr lvl="0"/>
            <a:r>
              <a:rPr lang="sk-SK" dirty="0"/>
              <a:t>pozná základné pravidlá atletických disciplín a pod dohľadom pedagóga je schopný pomáhať pri organizácii a rozhodovaní atletických súťaží, </a:t>
            </a:r>
          </a:p>
          <a:p>
            <a:pPr lvl="0"/>
            <a:r>
              <a:rPr lang="sk-SK" dirty="0"/>
              <a:t>pozná význam rozcvičenia a vie sa aktívne zapojiť do jeho vedenia,</a:t>
            </a:r>
          </a:p>
          <a:p>
            <a:pPr lvl="0"/>
            <a:r>
              <a:rPr lang="sk-SK" dirty="0"/>
              <a:t>pozná a v živote uplatňuje zásady </a:t>
            </a:r>
            <a:r>
              <a:rPr lang="sk-SK" dirty="0" err="1"/>
              <a:t>fair-play</a:t>
            </a:r>
            <a:r>
              <a:rPr lang="sk-SK" dirty="0"/>
              <a:t> ako súťažiaci, rozhodca, organizátor, divák.</a:t>
            </a:r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5994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ATLETIKA V UO NA ŠKOLÁCH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k-SK" b="1" dirty="0"/>
              <a:t>Vedomosti:</a:t>
            </a:r>
            <a:endParaRPr lang="sk-SK" dirty="0"/>
          </a:p>
          <a:p>
            <a:pPr lvl="0"/>
            <a:r>
              <a:rPr lang="sk-SK" dirty="0"/>
              <a:t>základná terminológia a systematika atletických disciplín,</a:t>
            </a:r>
          </a:p>
          <a:p>
            <a:pPr lvl="0"/>
            <a:r>
              <a:rPr lang="sk-SK" dirty="0"/>
              <a:t>technika atletických disciplín,</a:t>
            </a:r>
          </a:p>
          <a:p>
            <a:pPr lvl="0"/>
            <a:r>
              <a:rPr lang="sk-SK" dirty="0"/>
              <a:t>základné pravidlá súťaženia a rozhodovania atletických súťaží,</a:t>
            </a:r>
          </a:p>
          <a:p>
            <a:pPr lvl="0"/>
            <a:r>
              <a:rPr lang="sk-SK" dirty="0"/>
              <a:t>organizácia súťaží (časomerač, rozhodca, zapisovateľ),</a:t>
            </a:r>
          </a:p>
          <a:p>
            <a:pPr lvl="0"/>
            <a:r>
              <a:rPr lang="sk-SK" dirty="0"/>
              <a:t>zásady </a:t>
            </a:r>
            <a:r>
              <a:rPr lang="sk-SK" dirty="0" err="1"/>
              <a:t>fair-play</a:t>
            </a:r>
            <a:r>
              <a:rPr lang="sk-SK" dirty="0"/>
              <a:t>, </a:t>
            </a:r>
            <a:r>
              <a:rPr lang="sk-SK" dirty="0" smtClean="0"/>
              <a:t> </a:t>
            </a:r>
            <a:r>
              <a:rPr lang="sk-SK" dirty="0" err="1" smtClean="0"/>
              <a:t>anti-doping</a:t>
            </a:r>
            <a:r>
              <a:rPr lang="sk-SK" dirty="0" smtClean="0"/>
              <a:t>,</a:t>
            </a:r>
            <a:endParaRPr lang="sk-SK" dirty="0"/>
          </a:p>
          <a:p>
            <a:pPr lvl="0"/>
            <a:r>
              <a:rPr lang="sk-SK" dirty="0"/>
              <a:t>bezpečnosť a úrazová zábrana,</a:t>
            </a:r>
          </a:p>
          <a:p>
            <a:pPr lvl="0"/>
            <a:r>
              <a:rPr lang="sk-SK" dirty="0"/>
              <a:t>zásady hygieny a vplyv atletiky na zdravý vývin mládeže.</a:t>
            </a:r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1240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ATLETIKA V UO NA ŠKOLÁCH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sk-SK" b="1" dirty="0"/>
              <a:t>Zručnosti a schopnosti:</a:t>
            </a:r>
            <a:endParaRPr lang="sk-SK" dirty="0"/>
          </a:p>
          <a:p>
            <a:pPr lvl="0"/>
            <a:r>
              <a:rPr lang="sk-SK" dirty="0"/>
              <a:t>základy racionálnej techniky pohybových činností (atletická abeceda, nízky a polovysoký štart, švihový a </a:t>
            </a:r>
            <a:r>
              <a:rPr lang="sk-SK" dirty="0" err="1"/>
              <a:t>šliapavý</a:t>
            </a:r>
            <a:r>
              <a:rPr lang="sk-SK" dirty="0"/>
              <a:t> beh, šprint, vytrvalostný beh, štafetový a prekážkový beh, skok do diaľky skrčmo a </a:t>
            </a:r>
            <a:r>
              <a:rPr lang="sk-SK" dirty="0" err="1"/>
              <a:t>kročmo</a:t>
            </a:r>
            <a:r>
              <a:rPr lang="sk-SK" dirty="0"/>
              <a:t>, skok do výšky, hod loptičkou a granátom, vrh guľou),  </a:t>
            </a:r>
          </a:p>
          <a:p>
            <a:pPr lvl="0"/>
            <a:r>
              <a:rPr lang="sk-SK" dirty="0"/>
              <a:t>rozvoj kondičných a koordinačných schopností,</a:t>
            </a:r>
          </a:p>
          <a:p>
            <a:pPr lvl="0"/>
            <a:r>
              <a:rPr lang="sk-SK" dirty="0"/>
              <a:t>základné (pomocné) funkcie rozhodcu a organizátora atletických súťaží, </a:t>
            </a:r>
          </a:p>
          <a:p>
            <a:pPr lvl="0"/>
            <a:r>
              <a:rPr lang="sk-SK" dirty="0"/>
              <a:t>využitie základných atletických </a:t>
            </a:r>
            <a:r>
              <a:rPr lang="sk-SK" dirty="0" err="1"/>
              <a:t>lokomócií</a:t>
            </a:r>
            <a:r>
              <a:rPr lang="sk-SK" dirty="0"/>
              <a:t> pri rozvoji telesnej zdatnosti a pohybovej výkonnosti.</a:t>
            </a:r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739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ATLETIKA V UO NA ŠKOLÁCH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sk-SK" b="1" dirty="0"/>
              <a:t>Postoje:</a:t>
            </a:r>
            <a:endParaRPr lang="sk-SK" dirty="0"/>
          </a:p>
          <a:p>
            <a:pPr lvl="0"/>
            <a:r>
              <a:rPr lang="sk-SK" dirty="0"/>
              <a:t>trvalý pozitívny vzťah k atletickým činnostiam ako predpokladu pre ich celoživotné uplatňovanie v individuálnej pohybovej aktivite a udržiavaní zdravia, </a:t>
            </a:r>
          </a:p>
          <a:p>
            <a:pPr lvl="0"/>
            <a:r>
              <a:rPr lang="sk-SK" dirty="0"/>
              <a:t>pozitívny postoj k súťaženiu,</a:t>
            </a:r>
          </a:p>
          <a:p>
            <a:pPr lvl="0"/>
            <a:r>
              <a:rPr lang="sk-SK" dirty="0"/>
              <a:t>pozitívny vzťah k súperom,</a:t>
            </a:r>
          </a:p>
          <a:p>
            <a:pPr lvl="0"/>
            <a:r>
              <a:rPr lang="sk-SK" dirty="0"/>
              <a:t>dodržiavanie prijatých zásad v rámci skupiny,</a:t>
            </a:r>
          </a:p>
          <a:p>
            <a:pPr lvl="0"/>
            <a:r>
              <a:rPr lang="sk-SK" dirty="0"/>
              <a:t>vedieť súperiť, kooperovať a tolerovať súperov,</a:t>
            </a:r>
          </a:p>
          <a:p>
            <a:pPr lvl="0"/>
            <a:r>
              <a:rPr lang="sk-SK" dirty="0"/>
              <a:t>prejavovať snahu o seba zdokonaľovanie, húževnatosť, vytrvalosť, cieľavedomosť. 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5581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</TotalTime>
  <Words>1681</Words>
  <Application>Microsoft Office PowerPoint</Application>
  <PresentationFormat>Prezentácia na obrazovke (4:3)</PresentationFormat>
  <Paragraphs>394</Paragraphs>
  <Slides>55</Slides>
  <Notes>0</Notes>
  <HiddenSlides>0</HiddenSlides>
  <MMClips>0</MMClips>
  <ScaleCrop>false</ScaleCrop>
  <HeadingPairs>
    <vt:vector size="8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55</vt:i4>
      </vt:variant>
    </vt:vector>
  </HeadingPairs>
  <TitlesOfParts>
    <vt:vector size="61" baseType="lpstr">
      <vt:lpstr>Arial</vt:lpstr>
      <vt:lpstr>Calibri</vt:lpstr>
      <vt:lpstr>Roboto Slab</vt:lpstr>
      <vt:lpstr>Times New Roman</vt:lpstr>
      <vt:lpstr>Motív Office</vt:lpstr>
      <vt:lpstr>Fotografie</vt:lpstr>
      <vt:lpstr>Teória a Didaktika Atletiky</vt:lpstr>
      <vt:lpstr>OBSAH PREDNÁŠOK</vt:lpstr>
      <vt:lpstr>FORMY ATLETIKY</vt:lpstr>
      <vt:lpstr>ATLETIKA V UO NA ŠKOLÁCH</vt:lpstr>
      <vt:lpstr>ATLETIKA V UO NA ŠKOLÁCH</vt:lpstr>
      <vt:lpstr>ATLETIKA V UO NA ŠKOLÁCH</vt:lpstr>
      <vt:lpstr>ATLETIKA V UO NA ŠKOLÁCH</vt:lpstr>
      <vt:lpstr>ATLETIKA V UO NA ŠKOLÁCH</vt:lpstr>
      <vt:lpstr>ATLETIKA V UO NA ŠKOLÁCH</vt:lpstr>
      <vt:lpstr>              HISTÓRIA ATLETIKY</vt:lpstr>
      <vt:lpstr>HISTÓRIA ATLETIKY </vt:lpstr>
      <vt:lpstr>HISTÓRIA  ATLETIKY </vt:lpstr>
      <vt:lpstr>HISTÓRIA ATLETIKY </vt:lpstr>
      <vt:lpstr>HISTÓRIA ATLETIKY </vt:lpstr>
      <vt:lpstr>HISTÓRIA ATLETIKY </vt:lpstr>
      <vt:lpstr>https://www.stream.cz/sportovni-okamziky/659233-nejslavnejsi-skok-do-dalky-1968</vt:lpstr>
      <vt:lpstr>HISTÓRIA ATLETIKY </vt:lpstr>
      <vt:lpstr>HISTÓRIA ATLETIKY </vt:lpstr>
      <vt:lpstr>HISTÓRIA ATLETIKY </vt:lpstr>
      <vt:lpstr>HISTÓRIA ATLETIKY </vt:lpstr>
      <vt:lpstr>DOPING NA OH</vt:lpstr>
      <vt:lpstr>VPLYV DOPINGU NA VÝKONY ATLÉTOV</vt:lpstr>
      <vt:lpstr>SLOVENSKÍ MEDAILISTI NA OH</vt:lpstr>
      <vt:lpstr>TEORETICKÉ ZÁKLADY ŠTRUKTÚRY PČ</vt:lpstr>
      <vt:lpstr>PÔSOBENIE SÍL V ATLETIKE</vt:lpstr>
      <vt:lpstr>BIOMECHANIKA POHYBU ATLÉTA</vt:lpstr>
      <vt:lpstr>CYKLICKÉ DISCIPLÍNY</vt:lpstr>
      <vt:lpstr>PRIAMOČIARY ROZBEH PRED UF</vt:lpstr>
      <vt:lpstr>AKČNÝ UHOL PRI BEHU</vt:lpstr>
      <vt:lpstr>AKČNÝ UHOL PRI VRHU GUĽOU</vt:lpstr>
      <vt:lpstr>SILY PRI SKOKU DO VÝŠKY</vt:lpstr>
      <vt:lpstr>SILY PRI VRHU GUĽOU</vt:lpstr>
      <vt:lpstr>OD ČOHO ZÁVISÍ VÝKON ?</vt:lpstr>
      <vt:lpstr>OD ČOHO ZÁVISÍ VÝKON ?</vt:lpstr>
      <vt:lpstr>OD ČOHO ZÁVISÍ VÝKON ?</vt:lpstr>
      <vt:lpstr>OD ČOHO ZÁVISÍ VÝKON ?</vt:lpstr>
      <vt:lpstr>VÝPOČET DĹŽKY SKOKU/HODU</vt:lpstr>
      <vt:lpstr>ROTAČNÁ TECHNIKA</vt:lpstr>
      <vt:lpstr>ODSTREDIVÁ A DOSTREDIVÁ RÝCHLOSŤ</vt:lpstr>
      <vt:lpstr>UHLOVÁ A OBVODOVÁ RÝCHLOSŤ</vt:lpstr>
      <vt:lpstr>OD ČOHO ZÁVISÍ VÝKON VO VRHU GUĽOU A HODOCH?</vt:lpstr>
      <vt:lpstr>OPTIMÁLNY UHOL VYPUSTENIA NÁČINIA</vt:lpstr>
      <vt:lpstr>Prezentácia programu PowerPoint</vt:lpstr>
      <vt:lpstr>METODIKA – Metodické rady</vt:lpstr>
      <vt:lpstr>METODIKA – Metodické rady</vt:lpstr>
      <vt:lpstr>HOD OŠTEPOM – JAN ŽELEZNÝ</vt:lpstr>
      <vt:lpstr>PRAVIDLÁ ROZHODOVANIA</vt:lpstr>
      <vt:lpstr>ROVNOSŤ VÝKONOV – DIAĽKA/TROJSKOK</vt:lpstr>
      <vt:lpstr>ROVNOSŤ VÝKONOV V SKOKU DO VÝŠKY/O ŽRDI – „PLICHTA“</vt:lpstr>
      <vt:lpstr>SKOK DO VÝŠKY – „PLICHTA“</vt:lpstr>
      <vt:lpstr>SKOK DO VÝŠKY – „PLICHTA“</vt:lpstr>
      <vt:lpstr>Banskobystrická latka 2017 muži</vt:lpstr>
      <vt:lpstr>Banskobystrická latka 2017 muži</vt:lpstr>
      <vt:lpstr>Banskobystrická latka 2017 ženy</vt:lpstr>
      <vt:lpstr>Banskobystrická latka 2017 ženy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Teória a Didaktika Atletiky</dc:title>
  <dc:creator>jsimonek</dc:creator>
  <cp:lastModifiedBy>Používateľ systému Windows</cp:lastModifiedBy>
  <cp:revision>62</cp:revision>
  <dcterms:created xsi:type="dcterms:W3CDTF">2016-02-04T09:33:51Z</dcterms:created>
  <dcterms:modified xsi:type="dcterms:W3CDTF">2019-02-18T07:34:18Z</dcterms:modified>
</cp:coreProperties>
</file>